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8" r:id="rId2"/>
  </p:sldMasterIdLst>
  <p:notesMasterIdLst>
    <p:notesMasterId r:id="rId23"/>
  </p:notesMasterIdLst>
  <p:sldIdLst>
    <p:sldId id="410" r:id="rId3"/>
    <p:sldId id="493" r:id="rId4"/>
    <p:sldId id="413" r:id="rId5"/>
    <p:sldId id="414" r:id="rId6"/>
    <p:sldId id="415" r:id="rId7"/>
    <p:sldId id="416" r:id="rId8"/>
    <p:sldId id="480" r:id="rId9"/>
    <p:sldId id="419" r:id="rId10"/>
    <p:sldId id="420" r:id="rId11"/>
    <p:sldId id="554" r:id="rId12"/>
    <p:sldId id="555" r:id="rId13"/>
    <p:sldId id="556" r:id="rId14"/>
    <p:sldId id="434" r:id="rId15"/>
    <p:sldId id="422" r:id="rId16"/>
    <p:sldId id="525" r:id="rId17"/>
    <p:sldId id="557" r:id="rId18"/>
    <p:sldId id="558" r:id="rId19"/>
    <p:sldId id="559" r:id="rId20"/>
    <p:sldId id="547" r:id="rId21"/>
    <p:sldId id="453" r:id="rId22"/>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58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94607" autoAdjust="0"/>
  </p:normalViewPr>
  <p:slideViewPr>
    <p:cSldViewPr>
      <p:cViewPr>
        <p:scale>
          <a:sx n="75" d="100"/>
          <a:sy n="75" d="100"/>
        </p:scale>
        <p:origin x="-78" y="-17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9976371-83BE-4FDE-818A-391732E051E7}" type="datetimeFigureOut">
              <a:rPr lang="en-US"/>
              <a:pPr>
                <a:defRPr/>
              </a:pPr>
              <a:t>6/4/2016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180CBE1-FA9F-4CA8-B05A-2C4C0BE86F1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3"/>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ea typeface="+mn-ea"/>
                <a:cs typeface="+mn-cs"/>
              </a:defRPr>
            </a:lvl1pPr>
          </a:lstStyle>
          <a:p>
            <a:pPr>
              <a:defRPr/>
            </a:pPr>
            <a:fld id="{7D65FAAF-F322-409B-AB13-B7207F8394B1}" type="datetimeFigureOut">
              <a:rPr lang="en-US"/>
              <a:pPr>
                <a:defRPr/>
              </a:pPr>
              <a:t>6/4/2016</a:t>
            </a:fld>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ea typeface="+mn-ea"/>
                <a:cs typeface="+mn-cs"/>
              </a:defRPr>
            </a:lvl1pPr>
          </a:lstStyle>
          <a:p>
            <a:pPr>
              <a:defRPr/>
            </a:pPr>
            <a:fld id="{09ADC5F7-01C9-400D-A023-7453BC78FCDA}"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1"/>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ea typeface="+mn-ea"/>
                <a:cs typeface="+mn-cs"/>
              </a:defRPr>
            </a:lvl1pPr>
          </a:lstStyle>
          <a:p>
            <a:pPr>
              <a:defRPr/>
            </a:pPr>
            <a:fld id="{F25C89A2-D273-43E7-8B9B-CD7E753A9B6C}" type="datetimeFigureOut">
              <a:rPr lang="en-US"/>
              <a:pPr>
                <a:defRPr/>
              </a:pPr>
              <a:t>6/4/2016</a:t>
            </a:fld>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ea typeface="+mn-ea"/>
                <a:cs typeface="+mn-cs"/>
              </a:defRPr>
            </a:lvl1pPr>
          </a:lstStyle>
          <a:p>
            <a:pPr>
              <a:defRPr/>
            </a:pPr>
            <a:fld id="{B362ED75-2ED8-4128-999A-7D0F35EACB69}"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09600" y="1600200"/>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0"/>
            <a:ext cx="2844800" cy="366713"/>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MS PGothic" pitchFamily="34" charset="-128"/>
              </a:defRPr>
            </a:lvl1pPr>
          </a:lstStyle>
          <a:p>
            <a:pPr>
              <a:defRPr/>
            </a:pPr>
            <a:fld id="{7A0A7EFA-357E-45C4-84B2-3EC7F8C47D58}" type="datetimeFigureOut">
              <a:rPr lang="en-US"/>
              <a:pPr>
                <a:defRPr/>
              </a:pPr>
              <a:t>6/4/2016</a:t>
            </a:fld>
            <a:endParaRPr lang="en-US"/>
          </a:p>
        </p:txBody>
      </p:sp>
      <p:sp>
        <p:nvSpPr>
          <p:cNvPr id="5" name="Footer Placeholder 4"/>
          <p:cNvSpPr>
            <a:spLocks noGrp="1"/>
          </p:cNvSpPr>
          <p:nvPr>
            <p:ph type="ftr" sz="quarter" idx="3"/>
          </p:nvPr>
        </p:nvSpPr>
        <p:spPr>
          <a:xfrm>
            <a:off x="4165600" y="6356350"/>
            <a:ext cx="3860800" cy="36671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MS PGothic" pitchFamily="34" charset="-128"/>
              </a:defRPr>
            </a:lvl1pPr>
          </a:lstStyle>
          <a:p>
            <a:pPr>
              <a:defRPr/>
            </a:pPr>
            <a:fld id="{D8DAC88F-F974-46E0-A1FB-CBF953A4697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6" r:id="rId1"/>
  </p:sldLayoutIdLst>
  <p:transition/>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0"/>
            <a:ext cx="2844800" cy="366713"/>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MS PGothic" pitchFamily="34" charset="-128"/>
              </a:defRPr>
            </a:lvl1pPr>
          </a:lstStyle>
          <a:p>
            <a:pPr>
              <a:defRPr/>
            </a:pPr>
            <a:fld id="{DEF91C54-C035-439A-B60B-BC6488579A02}" type="datetimeFigureOut">
              <a:rPr lang="en-US"/>
              <a:pPr>
                <a:defRPr/>
              </a:pPr>
              <a:t>6/4/2016</a:t>
            </a:fld>
            <a:endParaRPr lang="en-US"/>
          </a:p>
        </p:txBody>
      </p:sp>
      <p:sp>
        <p:nvSpPr>
          <p:cNvPr id="5" name="Footer Placeholder 4"/>
          <p:cNvSpPr>
            <a:spLocks noGrp="1"/>
          </p:cNvSpPr>
          <p:nvPr>
            <p:ph type="ftr" sz="quarter" idx="3"/>
          </p:nvPr>
        </p:nvSpPr>
        <p:spPr>
          <a:xfrm>
            <a:off x="4165600" y="6356350"/>
            <a:ext cx="3860800" cy="36671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MS PGothic" pitchFamily="34" charset="-128"/>
              </a:defRPr>
            </a:lvl1pPr>
          </a:lstStyle>
          <a:p>
            <a:pPr>
              <a:defRPr/>
            </a:pPr>
            <a:fld id="{80AA64DC-0A6F-40DB-B09E-11AA904EF1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7" r:id="rId1"/>
  </p:sldLayoutIdLst>
  <p:transition/>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2"/>
          <p:cNvSpPr txBox="1">
            <a:spLocks noChangeArrowheads="1"/>
          </p:cNvSpPr>
          <p:nvPr/>
        </p:nvSpPr>
        <p:spPr bwMode="auto">
          <a:xfrm>
            <a:off x="152400" y="990600"/>
            <a:ext cx="11734800" cy="5078413"/>
          </a:xfrm>
          <a:prstGeom prst="rect">
            <a:avLst/>
          </a:prstGeom>
          <a:noFill/>
          <a:ln w="9525">
            <a:noFill/>
            <a:miter lim="800000"/>
            <a:headEnd/>
            <a:tailEnd/>
          </a:ln>
        </p:spPr>
        <p:txBody>
          <a:bodyPr>
            <a:spAutoFit/>
          </a:bodyPr>
          <a:lstStyle/>
          <a:p>
            <a:r>
              <a:rPr lang="en-US" sz="4800" b="1">
                <a:solidFill>
                  <a:schemeClr val="bg1"/>
                </a:solidFill>
              </a:rPr>
              <a:t> </a:t>
            </a:r>
            <a:endParaRPr lang="en-US" sz="4800">
              <a:solidFill>
                <a:schemeClr val="bg1"/>
              </a:solidFill>
            </a:endParaRPr>
          </a:p>
          <a:p>
            <a:pPr algn="ctr"/>
            <a:r>
              <a:rPr lang="en-US" sz="4800" b="1">
                <a:solidFill>
                  <a:schemeClr val="bg1"/>
                </a:solidFill>
              </a:rPr>
              <a:t> “It’s Time to go Deeper”</a:t>
            </a:r>
            <a:endParaRPr lang="en-US" sz="4800">
              <a:solidFill>
                <a:schemeClr val="bg1"/>
              </a:solidFill>
            </a:endParaRPr>
          </a:p>
          <a:p>
            <a:r>
              <a:rPr lang="en-US" sz="4800" b="1">
                <a:solidFill>
                  <a:schemeClr val="bg1"/>
                </a:solidFill>
              </a:rPr>
              <a:t> </a:t>
            </a:r>
            <a:endParaRPr lang="en-US" sz="4800">
              <a:solidFill>
                <a:schemeClr val="bg1"/>
              </a:solidFill>
            </a:endParaRPr>
          </a:p>
          <a:p>
            <a:pPr algn="ctr"/>
            <a:r>
              <a:rPr lang="en-US" sz="4800">
                <a:solidFill>
                  <a:schemeClr val="bg1"/>
                </a:solidFill>
              </a:rPr>
              <a:t>Ezekiel 47:1-12; Hebrews 6:1</a:t>
            </a:r>
          </a:p>
          <a:p>
            <a:pPr algn="ctr"/>
            <a:endParaRPr lang="en-US" sz="4800">
              <a:solidFill>
                <a:schemeClr val="bg1"/>
              </a:solidFill>
            </a:endParaRPr>
          </a:p>
          <a:p>
            <a:pPr algn="ctr"/>
            <a:endParaRPr lang="en-US" sz="4800">
              <a:solidFill>
                <a:schemeClr val="bg1"/>
              </a:solidFill>
            </a:endParaRPr>
          </a:p>
          <a:p>
            <a:pPr algn="ctr"/>
            <a:endParaRPr lang="en-US" sz="3600">
              <a:solidFill>
                <a:schemeClr val="bg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2"/>
          <p:cNvSpPr txBox="1">
            <a:spLocks noChangeArrowheads="1"/>
          </p:cNvSpPr>
          <p:nvPr/>
        </p:nvSpPr>
        <p:spPr bwMode="auto">
          <a:xfrm>
            <a:off x="1524000" y="685800"/>
            <a:ext cx="9220200" cy="2800350"/>
          </a:xfrm>
          <a:prstGeom prst="rect">
            <a:avLst/>
          </a:prstGeom>
          <a:noFill/>
          <a:ln w="9525">
            <a:noFill/>
            <a:miter lim="800000"/>
            <a:headEnd/>
            <a:tailEnd/>
          </a:ln>
        </p:spPr>
        <p:txBody>
          <a:bodyPr>
            <a:spAutoFit/>
          </a:bodyPr>
          <a:lstStyle/>
          <a:p>
            <a:r>
              <a:rPr lang="en-US" sz="4400">
                <a:solidFill>
                  <a:schemeClr val="bg1"/>
                </a:solidFill>
              </a:rPr>
              <a:t>8 – The 3</a:t>
            </a:r>
            <a:r>
              <a:rPr lang="en-US" sz="4400" baseline="30000">
                <a:solidFill>
                  <a:schemeClr val="bg1"/>
                </a:solidFill>
              </a:rPr>
              <a:t>rd</a:t>
            </a:r>
            <a:r>
              <a:rPr lang="en-US" sz="4400">
                <a:solidFill>
                  <a:schemeClr val="bg1"/>
                </a:solidFill>
              </a:rPr>
              <a:t> level of the river water reaches the </a:t>
            </a:r>
            <a:r>
              <a:rPr lang="en-US" sz="4400" u="sng">
                <a:solidFill>
                  <a:schemeClr val="bg1"/>
                </a:solidFill>
              </a:rPr>
              <a:t>waist</a:t>
            </a:r>
            <a:r>
              <a:rPr lang="en-US" sz="4400">
                <a:solidFill>
                  <a:schemeClr val="bg1"/>
                </a:solidFill>
              </a:rPr>
              <a:t>.</a:t>
            </a:r>
          </a:p>
          <a:p>
            <a:endParaRPr lang="en-US" sz="4400">
              <a:solidFill>
                <a:schemeClr val="bg1"/>
              </a:solidFill>
              <a:latin typeface="Calibri" pitchFamily="34" charset="0"/>
            </a:endParaRPr>
          </a:p>
          <a:p>
            <a:r>
              <a:rPr lang="en-US" sz="4400">
                <a:solidFill>
                  <a:schemeClr val="bg1"/>
                </a:solidFill>
                <a:latin typeface="Calibri" pitchFamily="34" charset="0"/>
              </a:rPr>
              <a:t>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p:cNvSpPr txBox="1">
            <a:spLocks noChangeArrowheads="1"/>
          </p:cNvSpPr>
          <p:nvPr/>
        </p:nvSpPr>
        <p:spPr bwMode="auto">
          <a:xfrm>
            <a:off x="1524000" y="685800"/>
            <a:ext cx="9220200" cy="3478213"/>
          </a:xfrm>
          <a:prstGeom prst="rect">
            <a:avLst/>
          </a:prstGeom>
          <a:noFill/>
          <a:ln w="9525">
            <a:noFill/>
            <a:miter lim="800000"/>
            <a:headEnd/>
            <a:tailEnd/>
          </a:ln>
        </p:spPr>
        <p:txBody>
          <a:bodyPr>
            <a:spAutoFit/>
          </a:bodyPr>
          <a:lstStyle/>
          <a:p>
            <a:r>
              <a:rPr lang="en-US" sz="4400">
                <a:solidFill>
                  <a:schemeClr val="bg1"/>
                </a:solidFill>
              </a:rPr>
              <a:t>9 – The waist speaks of the </a:t>
            </a:r>
            <a:r>
              <a:rPr lang="en-US" sz="4400" u="sng">
                <a:solidFill>
                  <a:schemeClr val="bg1"/>
                </a:solidFill>
              </a:rPr>
              <a:t>reproductive</a:t>
            </a:r>
            <a:r>
              <a:rPr lang="en-US" sz="4400">
                <a:solidFill>
                  <a:schemeClr val="bg1"/>
                </a:solidFill>
              </a:rPr>
              <a:t> </a:t>
            </a:r>
            <a:r>
              <a:rPr lang="en-US" sz="4400" u="sng">
                <a:solidFill>
                  <a:schemeClr val="bg1"/>
                </a:solidFill>
              </a:rPr>
              <a:t>powers</a:t>
            </a:r>
            <a:r>
              <a:rPr lang="en-US" sz="4400">
                <a:solidFill>
                  <a:schemeClr val="bg1"/>
                </a:solidFill>
              </a:rPr>
              <a:t>. (we need to reproduce the Christ life that’s in us to others)</a:t>
            </a:r>
          </a:p>
          <a:p>
            <a:r>
              <a:rPr lang="en-US" sz="4400">
                <a:solidFill>
                  <a:schemeClr val="bg1"/>
                </a:solidFill>
                <a:latin typeface="Calibri" pitchFamily="34" charset="0"/>
              </a:rPr>
              <a:t>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2"/>
          <p:cNvSpPr txBox="1">
            <a:spLocks noChangeArrowheads="1"/>
          </p:cNvSpPr>
          <p:nvPr/>
        </p:nvSpPr>
        <p:spPr bwMode="auto">
          <a:xfrm>
            <a:off x="1524000" y="685800"/>
            <a:ext cx="9220200" cy="2800350"/>
          </a:xfrm>
          <a:prstGeom prst="rect">
            <a:avLst/>
          </a:prstGeom>
          <a:noFill/>
          <a:ln w="9525">
            <a:noFill/>
            <a:miter lim="800000"/>
            <a:headEnd/>
            <a:tailEnd/>
          </a:ln>
        </p:spPr>
        <p:txBody>
          <a:bodyPr>
            <a:spAutoFit/>
          </a:bodyPr>
          <a:lstStyle/>
          <a:p>
            <a:r>
              <a:rPr lang="en-US" sz="4400">
                <a:solidFill>
                  <a:schemeClr val="bg1"/>
                </a:solidFill>
              </a:rPr>
              <a:t>10 – In order to go deeper Ezekiel had to </a:t>
            </a:r>
            <a:r>
              <a:rPr lang="en-US" sz="4400" u="sng">
                <a:solidFill>
                  <a:schemeClr val="bg1"/>
                </a:solidFill>
              </a:rPr>
              <a:t>move</a:t>
            </a:r>
            <a:r>
              <a:rPr lang="en-US" sz="4400">
                <a:solidFill>
                  <a:schemeClr val="bg1"/>
                </a:solidFill>
              </a:rPr>
              <a:t> </a:t>
            </a:r>
            <a:r>
              <a:rPr lang="en-US" sz="4400" u="sng">
                <a:solidFill>
                  <a:schemeClr val="bg1"/>
                </a:solidFill>
              </a:rPr>
              <a:t>forward</a:t>
            </a:r>
            <a:r>
              <a:rPr lang="en-US" sz="4400">
                <a:solidFill>
                  <a:schemeClr val="bg1"/>
                </a:solidFill>
              </a:rPr>
              <a:t> from where he was at.</a:t>
            </a:r>
          </a:p>
          <a:p>
            <a:r>
              <a:rPr lang="en-US" sz="4400">
                <a:solidFill>
                  <a:schemeClr val="bg1"/>
                </a:solidFill>
                <a:latin typeface="Calibri" pitchFamily="34" charset="0"/>
              </a:rPr>
              <a:t>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7400" y="2057400"/>
            <a:ext cx="8162925" cy="2216150"/>
          </a:xfrm>
          <a:prstGeom prst="rect">
            <a:avLst/>
          </a:prstGeom>
          <a:noFill/>
        </p:spPr>
        <p:txBody>
          <a:bodyPr wrap="none">
            <a:spAutoFit/>
          </a:bodyPr>
          <a:lstStyle/>
          <a:p>
            <a:pPr algn="ctr" fontAlgn="auto">
              <a:spcBef>
                <a:spcPts val="0"/>
              </a:spcBef>
              <a:spcAft>
                <a:spcPts val="0"/>
              </a:spcAft>
              <a:defRPr/>
            </a:pPr>
            <a:r>
              <a:rPr lang="en-US" sz="138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Scriptures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4"/>
          <p:cNvSpPr txBox="1">
            <a:spLocks noChangeArrowheads="1"/>
          </p:cNvSpPr>
          <p:nvPr/>
        </p:nvSpPr>
        <p:spPr bwMode="auto">
          <a:xfrm>
            <a:off x="304800" y="838200"/>
            <a:ext cx="11430000" cy="5670550"/>
          </a:xfrm>
          <a:prstGeom prst="rect">
            <a:avLst/>
          </a:prstGeom>
          <a:noFill/>
          <a:ln w="9525">
            <a:noFill/>
            <a:miter lim="800000"/>
            <a:headEnd/>
            <a:tailEnd/>
          </a:ln>
        </p:spPr>
        <p:txBody>
          <a:bodyPr>
            <a:spAutoFit/>
          </a:bodyPr>
          <a:lstStyle/>
          <a:p>
            <a:pPr>
              <a:defRPr/>
            </a:pPr>
            <a:r>
              <a:rPr lang="en-US" sz="3200" dirty="0">
                <a:solidFill>
                  <a:schemeClr val="bg1"/>
                </a:solidFill>
              </a:rPr>
              <a:t>Then he brought me back to the door of the temple; and there was water, flowing from under the threshold of the temple toward the east, for the front of the temple faced east; the water was flowing from under the right side of the temple, south of the altar. </a:t>
            </a:r>
            <a:r>
              <a:rPr lang="en-US" sz="3200" b="1" baseline="30000" dirty="0">
                <a:solidFill>
                  <a:srgbClr val="FFFF00"/>
                </a:solidFill>
              </a:rPr>
              <a:t>2</a:t>
            </a:r>
            <a:r>
              <a:rPr lang="en-US" sz="3200" b="1" baseline="30000" dirty="0">
                <a:solidFill>
                  <a:schemeClr val="bg1"/>
                </a:solidFill>
              </a:rPr>
              <a:t> </a:t>
            </a:r>
            <a:r>
              <a:rPr lang="en-US" sz="3200" dirty="0">
                <a:solidFill>
                  <a:schemeClr val="bg1"/>
                </a:solidFill>
              </a:rPr>
              <a:t>He brought me out by way of the north gate, and led me around on the outside to the outer gateway that faces east; and there was water, running out on the right side.</a:t>
            </a:r>
          </a:p>
          <a:p>
            <a:pPr>
              <a:defRPr/>
            </a:pPr>
            <a:r>
              <a:rPr lang="en-US" sz="3200" b="1" baseline="30000" dirty="0">
                <a:solidFill>
                  <a:srgbClr val="FFFF00"/>
                </a:solidFill>
              </a:rPr>
              <a:t>3</a:t>
            </a:r>
            <a:r>
              <a:rPr lang="en-US" sz="3200" b="1" baseline="30000" dirty="0">
                <a:solidFill>
                  <a:schemeClr val="bg1"/>
                </a:solidFill>
              </a:rPr>
              <a:t> </a:t>
            </a:r>
            <a:r>
              <a:rPr lang="en-US" sz="3200" dirty="0">
                <a:solidFill>
                  <a:schemeClr val="bg1"/>
                </a:solidFill>
              </a:rPr>
              <a:t>And when the man went out to the east with the line in his hand, he measured one thousand cubits, and he brought me through the waters; the water </a:t>
            </a:r>
            <a:r>
              <a:rPr lang="en-US" sz="3200" i="1" dirty="0">
                <a:solidFill>
                  <a:schemeClr val="bg1"/>
                </a:solidFill>
              </a:rPr>
              <a:t>came up to my</a:t>
            </a:r>
            <a:r>
              <a:rPr lang="en-US" sz="3200" dirty="0">
                <a:solidFill>
                  <a:schemeClr val="bg1"/>
                </a:solidFill>
              </a:rPr>
              <a:t> ankles</a:t>
            </a:r>
            <a:r>
              <a:rPr lang="en-US" dirty="0">
                <a:solidFill>
                  <a:schemeClr val="bg1"/>
                </a:solidFill>
              </a:rPr>
              <a:t>. </a:t>
            </a:r>
            <a:endParaRPr lang="en-US" b="1" baseline="30000" dirty="0">
              <a:solidFill>
                <a:schemeClr val="bg1"/>
              </a:solidFill>
            </a:endParaRPr>
          </a:p>
          <a:p>
            <a:pPr>
              <a:defRPr/>
            </a:pPr>
            <a:r>
              <a:rPr lang="en-US" sz="1050" dirty="0">
                <a:solidFill>
                  <a:schemeClr val="bg1"/>
                </a:solidFill>
              </a:rPr>
              <a:t> </a:t>
            </a:r>
          </a:p>
        </p:txBody>
      </p:sp>
      <p:sp>
        <p:nvSpPr>
          <p:cNvPr id="17411" name="TextBox 6"/>
          <p:cNvSpPr txBox="1">
            <a:spLocks noChangeArrowheads="1"/>
          </p:cNvSpPr>
          <p:nvPr/>
        </p:nvSpPr>
        <p:spPr bwMode="auto">
          <a:xfrm>
            <a:off x="2514600" y="152400"/>
            <a:ext cx="7086600" cy="769938"/>
          </a:xfrm>
          <a:prstGeom prst="rect">
            <a:avLst/>
          </a:prstGeom>
          <a:noFill/>
          <a:ln w="9525">
            <a:noFill/>
            <a:miter lim="800000"/>
            <a:headEnd/>
            <a:tailEnd/>
          </a:ln>
        </p:spPr>
        <p:txBody>
          <a:bodyPr>
            <a:spAutoFit/>
          </a:bodyPr>
          <a:lstStyle/>
          <a:p>
            <a:pPr algn="ctr"/>
            <a:r>
              <a:rPr lang="en-US" sz="4400">
                <a:solidFill>
                  <a:schemeClr val="bg1"/>
                </a:solidFill>
              </a:rPr>
              <a:t>Ezekiel 47:</a:t>
            </a:r>
            <a:r>
              <a:rPr lang="en-US" sz="4400">
                <a:solidFill>
                  <a:srgbClr val="FFFF00"/>
                </a:solidFill>
              </a:rPr>
              <a:t>1-3</a:t>
            </a:r>
            <a:endParaRPr lang="en-US" sz="4400">
              <a:solidFill>
                <a:srgbClr val="FFFF00"/>
              </a:solidFill>
              <a:latin typeface="Calibri"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304800" y="838200"/>
            <a:ext cx="11430000" cy="5632450"/>
          </a:xfrm>
          <a:prstGeom prst="rect">
            <a:avLst/>
          </a:prstGeom>
          <a:noFill/>
          <a:ln w="9525">
            <a:noFill/>
            <a:miter lim="800000"/>
            <a:headEnd/>
            <a:tailEnd/>
          </a:ln>
        </p:spPr>
        <p:txBody>
          <a:bodyPr>
            <a:spAutoFit/>
          </a:bodyPr>
          <a:lstStyle/>
          <a:p>
            <a:r>
              <a:rPr lang="en-US" sz="3600">
                <a:solidFill>
                  <a:schemeClr val="bg1"/>
                </a:solidFill>
              </a:rPr>
              <a:t>. </a:t>
            </a:r>
            <a:r>
              <a:rPr lang="en-US" sz="3600" b="1" baseline="30000">
                <a:solidFill>
                  <a:srgbClr val="FFFF00"/>
                </a:solidFill>
              </a:rPr>
              <a:t>4 </a:t>
            </a:r>
            <a:r>
              <a:rPr lang="en-US" sz="3600">
                <a:solidFill>
                  <a:schemeClr val="bg1"/>
                </a:solidFill>
              </a:rPr>
              <a:t>Again he measured one thousand and brought me through the waters; the water </a:t>
            </a:r>
            <a:r>
              <a:rPr lang="en-US" sz="3600" i="1">
                <a:solidFill>
                  <a:schemeClr val="bg1"/>
                </a:solidFill>
              </a:rPr>
              <a:t>came up to my</a:t>
            </a:r>
            <a:r>
              <a:rPr lang="en-US" sz="3600">
                <a:solidFill>
                  <a:schemeClr val="bg1"/>
                </a:solidFill>
              </a:rPr>
              <a:t> knees. Again he measured one thousand and brought me through; the water </a:t>
            </a:r>
            <a:r>
              <a:rPr lang="en-US" sz="3600" i="1">
                <a:solidFill>
                  <a:schemeClr val="bg1"/>
                </a:solidFill>
              </a:rPr>
              <a:t>came up to my</a:t>
            </a:r>
            <a:r>
              <a:rPr lang="en-US" sz="3600">
                <a:solidFill>
                  <a:schemeClr val="bg1"/>
                </a:solidFill>
              </a:rPr>
              <a:t> waist.</a:t>
            </a:r>
            <a:r>
              <a:rPr lang="en-US" sz="3600">
                <a:solidFill>
                  <a:srgbClr val="FFFF00"/>
                </a:solidFill>
              </a:rPr>
              <a:t> </a:t>
            </a:r>
            <a:r>
              <a:rPr lang="en-US" sz="3600" b="1" baseline="30000">
                <a:solidFill>
                  <a:srgbClr val="FFFF00"/>
                </a:solidFill>
              </a:rPr>
              <a:t>5</a:t>
            </a:r>
            <a:r>
              <a:rPr lang="en-US" sz="3600" b="1" baseline="30000">
                <a:solidFill>
                  <a:schemeClr val="bg1"/>
                </a:solidFill>
              </a:rPr>
              <a:t> </a:t>
            </a:r>
            <a:r>
              <a:rPr lang="en-US" sz="3600">
                <a:solidFill>
                  <a:schemeClr val="bg1"/>
                </a:solidFill>
              </a:rPr>
              <a:t>Again he measured one thousand, </a:t>
            </a:r>
            <a:r>
              <a:rPr lang="en-US" sz="3600" i="1">
                <a:solidFill>
                  <a:schemeClr val="bg1"/>
                </a:solidFill>
              </a:rPr>
              <a:t>and it was</a:t>
            </a:r>
            <a:r>
              <a:rPr lang="en-US" sz="3600">
                <a:solidFill>
                  <a:schemeClr val="bg1"/>
                </a:solidFill>
              </a:rPr>
              <a:t> a river that I could not cross; for the water was too deep, water in which one must swim, a river that could not be crossed. </a:t>
            </a:r>
            <a:r>
              <a:rPr lang="en-US" sz="3600" b="1" baseline="30000">
                <a:solidFill>
                  <a:srgbClr val="FFFF00"/>
                </a:solidFill>
              </a:rPr>
              <a:t>6</a:t>
            </a:r>
            <a:r>
              <a:rPr lang="en-US" sz="3600" b="1" baseline="30000">
                <a:solidFill>
                  <a:schemeClr val="bg1"/>
                </a:solidFill>
              </a:rPr>
              <a:t> </a:t>
            </a:r>
            <a:r>
              <a:rPr lang="en-US" sz="3600">
                <a:solidFill>
                  <a:schemeClr val="bg1"/>
                </a:solidFill>
              </a:rPr>
              <a:t>He said to me, “Son of man, have you seen </a:t>
            </a:r>
            <a:r>
              <a:rPr lang="en-US" sz="3600" i="1">
                <a:solidFill>
                  <a:schemeClr val="bg1"/>
                </a:solidFill>
              </a:rPr>
              <a:t>this?</a:t>
            </a:r>
            <a:r>
              <a:rPr lang="en-US" sz="3600">
                <a:solidFill>
                  <a:schemeClr val="bg1"/>
                </a:solidFill>
              </a:rPr>
              <a:t>” Then he brought me and returned me to the bank of the river.</a:t>
            </a:r>
          </a:p>
          <a:p>
            <a:r>
              <a:rPr lang="en-US" sz="3600">
                <a:solidFill>
                  <a:schemeClr val="bg1"/>
                </a:solidFill>
              </a:rPr>
              <a:t> </a:t>
            </a:r>
          </a:p>
        </p:txBody>
      </p:sp>
      <p:sp>
        <p:nvSpPr>
          <p:cNvPr id="18435" name="TextBox 6"/>
          <p:cNvSpPr txBox="1">
            <a:spLocks noChangeArrowheads="1"/>
          </p:cNvSpPr>
          <p:nvPr/>
        </p:nvSpPr>
        <p:spPr bwMode="auto">
          <a:xfrm>
            <a:off x="2514600" y="152400"/>
            <a:ext cx="7086600" cy="769938"/>
          </a:xfrm>
          <a:prstGeom prst="rect">
            <a:avLst/>
          </a:prstGeom>
          <a:noFill/>
          <a:ln w="9525">
            <a:noFill/>
            <a:miter lim="800000"/>
            <a:headEnd/>
            <a:tailEnd/>
          </a:ln>
        </p:spPr>
        <p:txBody>
          <a:bodyPr>
            <a:spAutoFit/>
          </a:bodyPr>
          <a:lstStyle/>
          <a:p>
            <a:pPr algn="ctr"/>
            <a:r>
              <a:rPr lang="en-US" sz="4400">
                <a:solidFill>
                  <a:schemeClr val="bg1"/>
                </a:solidFill>
              </a:rPr>
              <a:t>Ezekiel 47:</a:t>
            </a:r>
            <a:r>
              <a:rPr lang="en-US" sz="4400">
                <a:solidFill>
                  <a:srgbClr val="FFFF00"/>
                </a:solidFill>
              </a:rPr>
              <a:t>4-6</a:t>
            </a:r>
            <a:endParaRPr lang="en-US" sz="4400">
              <a:solidFill>
                <a:srgbClr val="FFFF00"/>
              </a:solidFill>
              <a:latin typeface="Calibri"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4"/>
          <p:cNvSpPr txBox="1">
            <a:spLocks noChangeArrowheads="1"/>
          </p:cNvSpPr>
          <p:nvPr/>
        </p:nvSpPr>
        <p:spPr bwMode="auto">
          <a:xfrm>
            <a:off x="304800" y="838200"/>
            <a:ext cx="11430000" cy="6186488"/>
          </a:xfrm>
          <a:prstGeom prst="rect">
            <a:avLst/>
          </a:prstGeom>
          <a:noFill/>
          <a:ln w="9525">
            <a:noFill/>
            <a:miter lim="800000"/>
            <a:headEnd/>
            <a:tailEnd/>
          </a:ln>
        </p:spPr>
        <p:txBody>
          <a:bodyPr>
            <a:spAutoFit/>
          </a:bodyPr>
          <a:lstStyle/>
          <a:p>
            <a:r>
              <a:rPr lang="en-US" sz="3600" b="1" baseline="30000">
                <a:solidFill>
                  <a:srgbClr val="FFFF00"/>
                </a:solidFill>
              </a:rPr>
              <a:t>7</a:t>
            </a:r>
            <a:r>
              <a:rPr lang="en-US" sz="3600" b="1" baseline="30000">
                <a:solidFill>
                  <a:schemeClr val="bg1"/>
                </a:solidFill>
              </a:rPr>
              <a:t> </a:t>
            </a:r>
            <a:r>
              <a:rPr lang="en-US" sz="3600">
                <a:solidFill>
                  <a:schemeClr val="bg1"/>
                </a:solidFill>
              </a:rPr>
              <a:t>When I returned, there, along the bank of the river, </a:t>
            </a:r>
            <a:r>
              <a:rPr lang="en-US" sz="3600" i="1">
                <a:solidFill>
                  <a:schemeClr val="bg1"/>
                </a:solidFill>
              </a:rPr>
              <a:t>were</a:t>
            </a:r>
            <a:r>
              <a:rPr lang="en-US" sz="3600">
                <a:solidFill>
                  <a:schemeClr val="bg1"/>
                </a:solidFill>
              </a:rPr>
              <a:t> very many trees on one side and the other. </a:t>
            </a:r>
            <a:r>
              <a:rPr lang="en-US" sz="3600" b="1" baseline="30000">
                <a:solidFill>
                  <a:srgbClr val="FFFF00"/>
                </a:solidFill>
              </a:rPr>
              <a:t>8 </a:t>
            </a:r>
            <a:r>
              <a:rPr lang="en-US" sz="3600">
                <a:solidFill>
                  <a:schemeClr val="bg1"/>
                </a:solidFill>
              </a:rPr>
              <a:t>Then he said to me: “This water flows toward the eastern region, goes down into the valley, and enters the sea. </a:t>
            </a:r>
            <a:r>
              <a:rPr lang="en-US" sz="3600" i="1">
                <a:solidFill>
                  <a:schemeClr val="bg1"/>
                </a:solidFill>
              </a:rPr>
              <a:t>When it</a:t>
            </a:r>
            <a:r>
              <a:rPr lang="en-US" sz="3600">
                <a:solidFill>
                  <a:schemeClr val="bg1"/>
                </a:solidFill>
              </a:rPr>
              <a:t> reaches the sea, </a:t>
            </a:r>
            <a:r>
              <a:rPr lang="en-US" sz="3600" i="1">
                <a:solidFill>
                  <a:schemeClr val="bg1"/>
                </a:solidFill>
              </a:rPr>
              <a:t>its</a:t>
            </a:r>
            <a:r>
              <a:rPr lang="en-US" sz="3600">
                <a:solidFill>
                  <a:schemeClr val="bg1"/>
                </a:solidFill>
              </a:rPr>
              <a:t> waters are healed. </a:t>
            </a:r>
            <a:r>
              <a:rPr lang="en-US" sz="3600" b="1" baseline="30000">
                <a:solidFill>
                  <a:srgbClr val="FFFF00"/>
                </a:solidFill>
              </a:rPr>
              <a:t>9</a:t>
            </a:r>
            <a:r>
              <a:rPr lang="en-US" sz="3600" b="1" baseline="30000">
                <a:solidFill>
                  <a:schemeClr val="bg1"/>
                </a:solidFill>
              </a:rPr>
              <a:t> </a:t>
            </a:r>
            <a:r>
              <a:rPr lang="en-US" sz="3600">
                <a:solidFill>
                  <a:schemeClr val="bg1"/>
                </a:solidFill>
              </a:rPr>
              <a:t>And it shall be </a:t>
            </a:r>
            <a:r>
              <a:rPr lang="en-US" sz="3600" i="1">
                <a:solidFill>
                  <a:schemeClr val="bg1"/>
                </a:solidFill>
              </a:rPr>
              <a:t>that</a:t>
            </a:r>
            <a:r>
              <a:rPr lang="en-US" sz="3600">
                <a:solidFill>
                  <a:schemeClr val="bg1"/>
                </a:solidFill>
              </a:rPr>
              <a:t> every living thing that moves, wherever the rivers go, will live. There will be a very great multitude of fish, because these waters go there; for they will be healed, and everything will live wherever the river goes. </a:t>
            </a:r>
          </a:p>
          <a:p>
            <a:r>
              <a:rPr lang="en-US" sz="3600">
                <a:solidFill>
                  <a:schemeClr val="bg1"/>
                </a:solidFill>
              </a:rPr>
              <a:t> </a:t>
            </a:r>
          </a:p>
        </p:txBody>
      </p:sp>
      <p:sp>
        <p:nvSpPr>
          <p:cNvPr id="19459" name="TextBox 6"/>
          <p:cNvSpPr txBox="1">
            <a:spLocks noChangeArrowheads="1"/>
          </p:cNvSpPr>
          <p:nvPr/>
        </p:nvSpPr>
        <p:spPr bwMode="auto">
          <a:xfrm>
            <a:off x="2514600" y="152400"/>
            <a:ext cx="7086600" cy="769938"/>
          </a:xfrm>
          <a:prstGeom prst="rect">
            <a:avLst/>
          </a:prstGeom>
          <a:noFill/>
          <a:ln w="9525">
            <a:noFill/>
            <a:miter lim="800000"/>
            <a:headEnd/>
            <a:tailEnd/>
          </a:ln>
        </p:spPr>
        <p:txBody>
          <a:bodyPr>
            <a:spAutoFit/>
          </a:bodyPr>
          <a:lstStyle/>
          <a:p>
            <a:pPr algn="ctr"/>
            <a:r>
              <a:rPr lang="en-US" sz="4400">
                <a:solidFill>
                  <a:schemeClr val="bg1"/>
                </a:solidFill>
              </a:rPr>
              <a:t>Ezekiel 47:</a:t>
            </a:r>
            <a:r>
              <a:rPr lang="en-US" sz="4400">
                <a:solidFill>
                  <a:srgbClr val="FFFF00"/>
                </a:solidFill>
              </a:rPr>
              <a:t>7-9</a:t>
            </a:r>
            <a:endParaRPr lang="en-US" sz="4400">
              <a:solidFill>
                <a:srgbClr val="FFFF00"/>
              </a:solidFill>
              <a:latin typeface="Calibri"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4"/>
          <p:cNvSpPr txBox="1">
            <a:spLocks noChangeArrowheads="1"/>
          </p:cNvSpPr>
          <p:nvPr/>
        </p:nvSpPr>
        <p:spPr bwMode="auto">
          <a:xfrm>
            <a:off x="304800" y="685800"/>
            <a:ext cx="11430000" cy="6740525"/>
          </a:xfrm>
          <a:prstGeom prst="rect">
            <a:avLst/>
          </a:prstGeom>
          <a:noFill/>
          <a:ln w="9525">
            <a:noFill/>
            <a:miter lim="800000"/>
            <a:headEnd/>
            <a:tailEnd/>
          </a:ln>
        </p:spPr>
        <p:txBody>
          <a:bodyPr>
            <a:spAutoFit/>
          </a:bodyPr>
          <a:lstStyle/>
          <a:p>
            <a:r>
              <a:rPr lang="en-US" sz="3600" b="1" baseline="30000">
                <a:solidFill>
                  <a:srgbClr val="FFFF00"/>
                </a:solidFill>
              </a:rPr>
              <a:t>10</a:t>
            </a:r>
            <a:r>
              <a:rPr lang="en-US" sz="3600" b="1" baseline="30000">
                <a:solidFill>
                  <a:schemeClr val="bg1"/>
                </a:solidFill>
              </a:rPr>
              <a:t> </a:t>
            </a:r>
            <a:r>
              <a:rPr lang="en-US" sz="3600">
                <a:solidFill>
                  <a:schemeClr val="bg1"/>
                </a:solidFill>
              </a:rPr>
              <a:t>It shall be </a:t>
            </a:r>
            <a:r>
              <a:rPr lang="en-US" sz="3600" i="1">
                <a:solidFill>
                  <a:schemeClr val="bg1"/>
                </a:solidFill>
              </a:rPr>
              <a:t>that</a:t>
            </a:r>
            <a:r>
              <a:rPr lang="en-US" sz="3600">
                <a:solidFill>
                  <a:schemeClr val="bg1"/>
                </a:solidFill>
              </a:rPr>
              <a:t> fishermen will stand by it from En Gedi to En Eglaim; they will be </a:t>
            </a:r>
            <a:r>
              <a:rPr lang="en-US" sz="3600" i="1">
                <a:solidFill>
                  <a:schemeClr val="bg1"/>
                </a:solidFill>
              </a:rPr>
              <a:t>places</a:t>
            </a:r>
            <a:r>
              <a:rPr lang="en-US" sz="3600">
                <a:solidFill>
                  <a:schemeClr val="bg1"/>
                </a:solidFill>
              </a:rPr>
              <a:t> for spreading their nets. Their fish will be of the same kinds as the fish of the Great Sea, exceedingly many.</a:t>
            </a:r>
            <a:r>
              <a:rPr lang="en-US" sz="3600" b="1" baseline="30000">
                <a:solidFill>
                  <a:srgbClr val="FFFF00"/>
                </a:solidFill>
              </a:rPr>
              <a:t>11</a:t>
            </a:r>
            <a:r>
              <a:rPr lang="en-US" sz="3600" b="1" baseline="30000">
                <a:solidFill>
                  <a:schemeClr val="bg1"/>
                </a:solidFill>
              </a:rPr>
              <a:t> </a:t>
            </a:r>
            <a:r>
              <a:rPr lang="en-US" sz="3600">
                <a:solidFill>
                  <a:schemeClr val="bg1"/>
                </a:solidFill>
              </a:rPr>
              <a:t>But its swamps and marshes will not be healed; they will be given over to salt. </a:t>
            </a:r>
            <a:r>
              <a:rPr lang="en-US" sz="3600" b="1" baseline="30000">
                <a:solidFill>
                  <a:srgbClr val="FFFF00"/>
                </a:solidFill>
              </a:rPr>
              <a:t>12</a:t>
            </a:r>
            <a:r>
              <a:rPr lang="en-US" sz="3600" b="1" baseline="30000">
                <a:solidFill>
                  <a:schemeClr val="bg1"/>
                </a:solidFill>
              </a:rPr>
              <a:t> </a:t>
            </a:r>
            <a:r>
              <a:rPr lang="en-US" sz="3600">
                <a:solidFill>
                  <a:schemeClr val="bg1"/>
                </a:solidFill>
              </a:rPr>
              <a:t>Along the bank of the river, on this side and that, will grow all </a:t>
            </a:r>
            <a:r>
              <a:rPr lang="en-US" sz="3600" i="1">
                <a:solidFill>
                  <a:schemeClr val="bg1"/>
                </a:solidFill>
              </a:rPr>
              <a:t>kinds of</a:t>
            </a:r>
            <a:r>
              <a:rPr lang="en-US" sz="3600">
                <a:solidFill>
                  <a:schemeClr val="bg1"/>
                </a:solidFill>
              </a:rPr>
              <a:t> trees used for food; their leaves will not wither, and their fruit will not fail. They will bear fruit every month, because their water flows from the sanctuary. Their fruit will be for food, and their leaves for medicine.” </a:t>
            </a:r>
          </a:p>
          <a:p>
            <a:r>
              <a:rPr lang="en-US" sz="3600">
                <a:solidFill>
                  <a:schemeClr val="bg1"/>
                </a:solidFill>
              </a:rPr>
              <a:t> </a:t>
            </a:r>
          </a:p>
        </p:txBody>
      </p:sp>
      <p:sp>
        <p:nvSpPr>
          <p:cNvPr id="20483" name="TextBox 6"/>
          <p:cNvSpPr txBox="1">
            <a:spLocks noChangeArrowheads="1"/>
          </p:cNvSpPr>
          <p:nvPr/>
        </p:nvSpPr>
        <p:spPr bwMode="auto">
          <a:xfrm>
            <a:off x="2514600" y="152400"/>
            <a:ext cx="7086600" cy="769938"/>
          </a:xfrm>
          <a:prstGeom prst="rect">
            <a:avLst/>
          </a:prstGeom>
          <a:noFill/>
          <a:ln w="9525">
            <a:noFill/>
            <a:miter lim="800000"/>
            <a:headEnd/>
            <a:tailEnd/>
          </a:ln>
        </p:spPr>
        <p:txBody>
          <a:bodyPr>
            <a:spAutoFit/>
          </a:bodyPr>
          <a:lstStyle/>
          <a:p>
            <a:pPr algn="ctr"/>
            <a:r>
              <a:rPr lang="en-US" sz="4400">
                <a:solidFill>
                  <a:schemeClr val="bg1"/>
                </a:solidFill>
              </a:rPr>
              <a:t>Ezekiel 47:</a:t>
            </a:r>
            <a:r>
              <a:rPr lang="en-US" sz="4400">
                <a:solidFill>
                  <a:srgbClr val="FFFF00"/>
                </a:solidFill>
              </a:rPr>
              <a:t>10-12</a:t>
            </a:r>
            <a:endParaRPr lang="en-US" sz="4400">
              <a:solidFill>
                <a:srgbClr val="FFFF00"/>
              </a:solidFill>
              <a:latin typeface="Calibri"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4"/>
          <p:cNvSpPr txBox="1">
            <a:spLocks noChangeArrowheads="1"/>
          </p:cNvSpPr>
          <p:nvPr/>
        </p:nvSpPr>
        <p:spPr bwMode="auto">
          <a:xfrm>
            <a:off x="304800" y="914400"/>
            <a:ext cx="11430000" cy="2308225"/>
          </a:xfrm>
          <a:prstGeom prst="rect">
            <a:avLst/>
          </a:prstGeom>
          <a:noFill/>
          <a:ln w="9525">
            <a:noFill/>
            <a:miter lim="800000"/>
            <a:headEnd/>
            <a:tailEnd/>
          </a:ln>
        </p:spPr>
        <p:txBody>
          <a:bodyPr>
            <a:spAutoFit/>
          </a:bodyPr>
          <a:lstStyle/>
          <a:p>
            <a:r>
              <a:rPr lang="en-US" sz="3600" b="1">
                <a:solidFill>
                  <a:schemeClr val="bg1"/>
                </a:solidFill>
              </a:rPr>
              <a:t> </a:t>
            </a:r>
            <a:r>
              <a:rPr lang="en-US" sz="3600">
                <a:solidFill>
                  <a:schemeClr val="bg1"/>
                </a:solidFill>
              </a:rPr>
              <a:t>Therefore, leaving the discussion of the elementary </a:t>
            </a:r>
            <a:r>
              <a:rPr lang="en-US" sz="3600" i="1">
                <a:solidFill>
                  <a:schemeClr val="bg1"/>
                </a:solidFill>
              </a:rPr>
              <a:t>principles</a:t>
            </a:r>
            <a:r>
              <a:rPr lang="en-US" sz="3600">
                <a:solidFill>
                  <a:schemeClr val="bg1"/>
                </a:solidFill>
              </a:rPr>
              <a:t> of Christ, let us go on to perfection, not laying again the foundation of repentance from dead works and of faith toward God,</a:t>
            </a:r>
            <a:endParaRPr lang="en-US" sz="1400">
              <a:solidFill>
                <a:schemeClr val="bg1"/>
              </a:solidFill>
            </a:endParaRPr>
          </a:p>
        </p:txBody>
      </p:sp>
      <p:sp>
        <p:nvSpPr>
          <p:cNvPr id="21507" name="TextBox 6"/>
          <p:cNvSpPr txBox="1">
            <a:spLocks noChangeArrowheads="1"/>
          </p:cNvSpPr>
          <p:nvPr/>
        </p:nvSpPr>
        <p:spPr bwMode="auto">
          <a:xfrm>
            <a:off x="2514600" y="152400"/>
            <a:ext cx="7086600" cy="830263"/>
          </a:xfrm>
          <a:prstGeom prst="rect">
            <a:avLst/>
          </a:prstGeom>
          <a:noFill/>
          <a:ln w="9525">
            <a:noFill/>
            <a:miter lim="800000"/>
            <a:headEnd/>
            <a:tailEnd/>
          </a:ln>
        </p:spPr>
        <p:txBody>
          <a:bodyPr>
            <a:spAutoFit/>
          </a:bodyPr>
          <a:lstStyle/>
          <a:p>
            <a:pPr algn="ctr"/>
            <a:r>
              <a:rPr lang="en-US" sz="4800">
                <a:solidFill>
                  <a:schemeClr val="bg1"/>
                </a:solidFill>
              </a:rPr>
              <a:t>Hebrews 6:1</a:t>
            </a:r>
            <a:endParaRPr lang="en-US" sz="4800">
              <a:solidFill>
                <a:schemeClr val="bg1"/>
              </a:solidFill>
              <a:latin typeface="Calibri"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p:cNvSpPr txBox="1">
            <a:spLocks noChangeArrowheads="1"/>
          </p:cNvSpPr>
          <p:nvPr/>
        </p:nvSpPr>
        <p:spPr bwMode="auto">
          <a:xfrm>
            <a:off x="1524000" y="685800"/>
            <a:ext cx="9753600" cy="2124075"/>
          </a:xfrm>
          <a:prstGeom prst="rect">
            <a:avLst/>
          </a:prstGeom>
          <a:noFill/>
          <a:ln w="9525">
            <a:noFill/>
            <a:miter lim="800000"/>
            <a:headEnd/>
            <a:tailEnd/>
          </a:ln>
        </p:spPr>
        <p:txBody>
          <a:bodyPr>
            <a:spAutoFit/>
          </a:bodyPr>
          <a:lstStyle/>
          <a:p>
            <a:r>
              <a:rPr lang="en-US" sz="4400">
                <a:solidFill>
                  <a:schemeClr val="bg1"/>
                </a:solidFill>
              </a:rPr>
              <a:t>1- The ankles speak of an end to the </a:t>
            </a:r>
            <a:r>
              <a:rPr lang="en-US" sz="4400" u="sng">
                <a:solidFill>
                  <a:schemeClr val="bg1"/>
                </a:solidFill>
              </a:rPr>
              <a:t>old</a:t>
            </a:r>
            <a:r>
              <a:rPr lang="en-US" sz="4400">
                <a:solidFill>
                  <a:schemeClr val="bg1"/>
                </a:solidFill>
              </a:rPr>
              <a:t> but nothing </a:t>
            </a:r>
            <a:r>
              <a:rPr lang="en-US" sz="4400" u="sng">
                <a:solidFill>
                  <a:schemeClr val="bg1"/>
                </a:solidFill>
              </a:rPr>
              <a:t>new</a:t>
            </a:r>
            <a:r>
              <a:rPr lang="en-US" sz="4400">
                <a:solidFill>
                  <a:schemeClr val="bg1"/>
                </a:solidFill>
              </a:rPr>
              <a:t> is happening yet.</a:t>
            </a:r>
          </a:p>
          <a:p>
            <a:r>
              <a:rPr lang="en-US" sz="4400">
                <a:solidFill>
                  <a:schemeClr val="bg1"/>
                </a:solidFill>
                <a:latin typeface="Calibri" pitchFamily="34" charset="0"/>
              </a:rPr>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2"/>
          <p:cNvSpPr txBox="1">
            <a:spLocks noChangeArrowheads="1"/>
          </p:cNvSpPr>
          <p:nvPr/>
        </p:nvSpPr>
        <p:spPr bwMode="auto">
          <a:xfrm>
            <a:off x="914400" y="685800"/>
            <a:ext cx="9982200" cy="2800350"/>
          </a:xfrm>
          <a:prstGeom prst="rect">
            <a:avLst/>
          </a:prstGeom>
          <a:noFill/>
          <a:ln w="9525">
            <a:noFill/>
            <a:miter lim="800000"/>
            <a:headEnd/>
            <a:tailEnd/>
          </a:ln>
        </p:spPr>
        <p:txBody>
          <a:bodyPr>
            <a:spAutoFit/>
          </a:bodyPr>
          <a:lstStyle/>
          <a:p>
            <a:r>
              <a:rPr lang="en-US" sz="4400">
                <a:solidFill>
                  <a:schemeClr val="bg1"/>
                </a:solidFill>
              </a:rPr>
              <a:t>2 – Ankle deep means in the </a:t>
            </a:r>
            <a:r>
              <a:rPr lang="en-US" sz="4400" u="sng">
                <a:solidFill>
                  <a:schemeClr val="bg1"/>
                </a:solidFill>
              </a:rPr>
              <a:t>water</a:t>
            </a:r>
            <a:r>
              <a:rPr lang="en-US" sz="4400">
                <a:solidFill>
                  <a:schemeClr val="bg1"/>
                </a:solidFill>
              </a:rPr>
              <a:t> (but just barely).</a:t>
            </a:r>
          </a:p>
          <a:p>
            <a:endParaRPr lang="en-US" sz="4400">
              <a:solidFill>
                <a:schemeClr val="bg1"/>
              </a:solidFill>
              <a:latin typeface="Calibri" pitchFamily="34" charset="0"/>
            </a:endParaRPr>
          </a:p>
          <a:p>
            <a:r>
              <a:rPr lang="en-US" sz="4400">
                <a:solidFill>
                  <a:schemeClr val="bg1"/>
                </a:solidFill>
                <a:latin typeface="Calibri" pitchFamily="34" charset="0"/>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p:cNvSpPr txBox="1">
            <a:spLocks noChangeArrowheads="1"/>
          </p:cNvSpPr>
          <p:nvPr/>
        </p:nvSpPr>
        <p:spPr bwMode="auto">
          <a:xfrm>
            <a:off x="1524000" y="685800"/>
            <a:ext cx="9067800" cy="2800350"/>
          </a:xfrm>
          <a:prstGeom prst="rect">
            <a:avLst/>
          </a:prstGeom>
          <a:noFill/>
          <a:ln w="9525">
            <a:noFill/>
            <a:miter lim="800000"/>
            <a:headEnd/>
            <a:tailEnd/>
          </a:ln>
        </p:spPr>
        <p:txBody>
          <a:bodyPr>
            <a:spAutoFit/>
          </a:bodyPr>
          <a:lstStyle/>
          <a:p>
            <a:r>
              <a:rPr lang="en-US" sz="4400">
                <a:solidFill>
                  <a:schemeClr val="bg1"/>
                </a:solidFill>
              </a:rPr>
              <a:t>3 – You can tell when people are stuck in the ankle-deep water; the water is always </a:t>
            </a:r>
            <a:r>
              <a:rPr lang="en-US" sz="4400" u="sng">
                <a:solidFill>
                  <a:schemeClr val="bg1"/>
                </a:solidFill>
              </a:rPr>
              <a:t>muddy</a:t>
            </a:r>
            <a:r>
              <a:rPr lang="en-US" sz="4400">
                <a:solidFill>
                  <a:schemeClr val="bg1"/>
                </a:solidFill>
              </a:rPr>
              <a:t> around them.</a:t>
            </a:r>
            <a:endParaRPr lang="en-US" sz="4400">
              <a:solidFill>
                <a:schemeClr val="bg1"/>
              </a:solidFill>
              <a:latin typeface="Calibri"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2"/>
          <p:cNvSpPr txBox="1">
            <a:spLocks noChangeArrowheads="1"/>
          </p:cNvSpPr>
          <p:nvPr/>
        </p:nvSpPr>
        <p:spPr bwMode="auto">
          <a:xfrm>
            <a:off x="1524000" y="685800"/>
            <a:ext cx="9067800" cy="1446213"/>
          </a:xfrm>
          <a:prstGeom prst="rect">
            <a:avLst/>
          </a:prstGeom>
          <a:noFill/>
          <a:ln w="9525">
            <a:noFill/>
            <a:miter lim="800000"/>
            <a:headEnd/>
            <a:tailEnd/>
          </a:ln>
        </p:spPr>
        <p:txBody>
          <a:bodyPr>
            <a:spAutoFit/>
          </a:bodyPr>
          <a:lstStyle/>
          <a:p>
            <a:r>
              <a:rPr lang="en-US" sz="4400">
                <a:solidFill>
                  <a:schemeClr val="bg1"/>
                </a:solidFill>
              </a:rPr>
              <a:t>4 – Knee deep speaks of </a:t>
            </a:r>
            <a:r>
              <a:rPr lang="en-US" sz="4400" u="sng">
                <a:solidFill>
                  <a:schemeClr val="bg1"/>
                </a:solidFill>
              </a:rPr>
              <a:t>worship</a:t>
            </a:r>
            <a:r>
              <a:rPr lang="en-US" sz="4400">
                <a:solidFill>
                  <a:schemeClr val="bg1"/>
                </a:solidFill>
              </a:rPr>
              <a:t>, </a:t>
            </a:r>
            <a:r>
              <a:rPr lang="en-US" sz="4400" u="sng">
                <a:solidFill>
                  <a:schemeClr val="bg1"/>
                </a:solidFill>
              </a:rPr>
              <a:t>prayer</a:t>
            </a:r>
            <a:r>
              <a:rPr lang="en-US" sz="4400">
                <a:solidFill>
                  <a:schemeClr val="bg1"/>
                </a:solidFill>
              </a:rPr>
              <a:t>, and </a:t>
            </a:r>
            <a:r>
              <a:rPr lang="en-US" sz="4400" u="sng">
                <a:solidFill>
                  <a:schemeClr val="bg1"/>
                </a:solidFill>
              </a:rPr>
              <a:t>humility</a:t>
            </a:r>
            <a:r>
              <a:rPr lang="en-US" sz="4400">
                <a:solidFill>
                  <a:schemeClr val="bg1"/>
                </a:solidFill>
              </a:rPr>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4"/>
          <p:cNvSpPr txBox="1">
            <a:spLocks noChangeArrowheads="1"/>
          </p:cNvSpPr>
          <p:nvPr/>
        </p:nvSpPr>
        <p:spPr bwMode="auto">
          <a:xfrm>
            <a:off x="1524000" y="685800"/>
            <a:ext cx="9525000" cy="2124075"/>
          </a:xfrm>
          <a:prstGeom prst="rect">
            <a:avLst/>
          </a:prstGeom>
          <a:noFill/>
          <a:ln w="9525">
            <a:noFill/>
            <a:miter lim="800000"/>
            <a:headEnd/>
            <a:tailEnd/>
          </a:ln>
        </p:spPr>
        <p:txBody>
          <a:bodyPr>
            <a:spAutoFit/>
          </a:bodyPr>
          <a:lstStyle/>
          <a:p>
            <a:r>
              <a:rPr lang="en-US" sz="4400">
                <a:solidFill>
                  <a:schemeClr val="bg1"/>
                </a:solidFill>
              </a:rPr>
              <a:t>5 – The deeper we go in God, the less </a:t>
            </a:r>
            <a:r>
              <a:rPr lang="en-US" sz="4400" u="sng">
                <a:solidFill>
                  <a:schemeClr val="bg1"/>
                </a:solidFill>
              </a:rPr>
              <a:t>control</a:t>
            </a:r>
            <a:r>
              <a:rPr lang="en-US" sz="4400">
                <a:solidFill>
                  <a:schemeClr val="bg1"/>
                </a:solidFill>
              </a:rPr>
              <a:t> we have and the more we </a:t>
            </a:r>
            <a:r>
              <a:rPr lang="en-US" sz="4400" u="sng">
                <a:solidFill>
                  <a:schemeClr val="bg1"/>
                </a:solidFill>
              </a:rPr>
              <a:t>yield</a:t>
            </a:r>
            <a:r>
              <a:rPr lang="en-US" sz="4400">
                <a:solidFill>
                  <a:schemeClr val="bg1"/>
                </a:solidFill>
              </a:rPr>
              <a:t> to God.</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
          <p:cNvSpPr txBox="1">
            <a:spLocks noChangeArrowheads="1"/>
          </p:cNvSpPr>
          <p:nvPr/>
        </p:nvSpPr>
        <p:spPr bwMode="auto">
          <a:xfrm>
            <a:off x="457200" y="685800"/>
            <a:ext cx="11201400" cy="2800350"/>
          </a:xfrm>
          <a:prstGeom prst="rect">
            <a:avLst/>
          </a:prstGeom>
          <a:noFill/>
          <a:ln w="9525">
            <a:noFill/>
            <a:miter lim="800000"/>
            <a:headEnd/>
            <a:tailEnd/>
          </a:ln>
        </p:spPr>
        <p:txBody>
          <a:bodyPr>
            <a:spAutoFit/>
          </a:bodyPr>
          <a:lstStyle/>
          <a:p>
            <a:r>
              <a:rPr lang="en-US" sz="4400">
                <a:solidFill>
                  <a:schemeClr val="bg1"/>
                </a:solidFill>
              </a:rPr>
              <a:t>6 – The deeper we go in the river, the stronger the </a:t>
            </a:r>
            <a:r>
              <a:rPr lang="en-US" sz="4400" u="sng">
                <a:solidFill>
                  <a:schemeClr val="bg1"/>
                </a:solidFill>
              </a:rPr>
              <a:t>influence</a:t>
            </a:r>
            <a:r>
              <a:rPr lang="en-US" sz="4400">
                <a:solidFill>
                  <a:schemeClr val="bg1"/>
                </a:solidFill>
              </a:rPr>
              <a:t> of the river’s current becomes.</a:t>
            </a:r>
          </a:p>
          <a:p>
            <a:endParaRPr lang="en-US" sz="4400">
              <a:solidFill>
                <a:schemeClr val="bg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2"/>
          <p:cNvSpPr txBox="1">
            <a:spLocks noChangeArrowheads="1"/>
          </p:cNvSpPr>
          <p:nvPr/>
        </p:nvSpPr>
        <p:spPr bwMode="auto">
          <a:xfrm>
            <a:off x="1524000" y="685800"/>
            <a:ext cx="9220200" cy="3478213"/>
          </a:xfrm>
          <a:prstGeom prst="rect">
            <a:avLst/>
          </a:prstGeom>
          <a:noFill/>
          <a:ln w="9525">
            <a:noFill/>
            <a:miter lim="800000"/>
            <a:headEnd/>
            <a:tailEnd/>
          </a:ln>
        </p:spPr>
        <p:txBody>
          <a:bodyPr>
            <a:spAutoFit/>
          </a:bodyPr>
          <a:lstStyle/>
          <a:p>
            <a:r>
              <a:rPr lang="en-US" sz="4400">
                <a:solidFill>
                  <a:schemeClr val="bg1"/>
                </a:solidFill>
              </a:rPr>
              <a:t>7 – The deeper we go in the river the less </a:t>
            </a:r>
            <a:r>
              <a:rPr lang="en-US" sz="4400" u="sng">
                <a:solidFill>
                  <a:schemeClr val="bg1"/>
                </a:solidFill>
              </a:rPr>
              <a:t>pull</a:t>
            </a:r>
            <a:r>
              <a:rPr lang="en-US" sz="4400">
                <a:solidFill>
                  <a:schemeClr val="bg1"/>
                </a:solidFill>
              </a:rPr>
              <a:t> and </a:t>
            </a:r>
            <a:r>
              <a:rPr lang="en-US" sz="4400" u="sng">
                <a:solidFill>
                  <a:schemeClr val="bg1"/>
                </a:solidFill>
              </a:rPr>
              <a:t>influence</a:t>
            </a:r>
            <a:r>
              <a:rPr lang="en-US" sz="4400">
                <a:solidFill>
                  <a:schemeClr val="bg1"/>
                </a:solidFill>
              </a:rPr>
              <a:t> the things of the </a:t>
            </a:r>
            <a:r>
              <a:rPr lang="en-US" sz="4400" u="sng">
                <a:solidFill>
                  <a:schemeClr val="bg1"/>
                </a:solidFill>
              </a:rPr>
              <a:t>world</a:t>
            </a:r>
            <a:r>
              <a:rPr lang="en-US" sz="4400">
                <a:solidFill>
                  <a:schemeClr val="bg1"/>
                </a:solidFill>
              </a:rPr>
              <a:t> have on us.</a:t>
            </a:r>
          </a:p>
          <a:p>
            <a:endParaRPr lang="en-US" sz="4400">
              <a:solidFill>
                <a:schemeClr val="bg1"/>
              </a:solidFill>
              <a:latin typeface="Calibri" pitchFamily="34" charset="0"/>
            </a:endParaRPr>
          </a:p>
          <a:p>
            <a:r>
              <a:rPr lang="en-US" sz="4400">
                <a:solidFill>
                  <a:schemeClr val="bg1"/>
                </a:solidFill>
                <a:latin typeface="Calibri" pitchFamily="34" charset="0"/>
              </a:rPr>
              <a: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pptFB99.tmp</Template>
  <TotalTime>2451</TotalTime>
  <Words>261</Words>
  <Application>Microsoft Office PowerPoint</Application>
  <PresentationFormat>Custom</PresentationFormat>
  <Paragraphs>40</Paragraphs>
  <Slides>20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MS PGothic</vt:lpstr>
      <vt:lpstr>Arial Unicode MS</vt:lpstr>
      <vt:lpstr>1_Office Theme</vt:lpstr>
      <vt:lpstr>3_Office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Gail</dc:creator>
  <cp:lastModifiedBy>Gail</cp:lastModifiedBy>
  <cp:revision>277</cp:revision>
  <dcterms:created xsi:type="dcterms:W3CDTF">2015-11-11T20:49:58Z</dcterms:created>
  <dcterms:modified xsi:type="dcterms:W3CDTF">2016-06-04T17:38:52Z</dcterms:modified>
</cp:coreProperties>
</file>