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523" r:id="rId2"/>
    <p:sldId id="536" r:id="rId3"/>
    <p:sldId id="537" r:id="rId4"/>
    <p:sldId id="524" r:id="rId5"/>
    <p:sldId id="525" r:id="rId6"/>
    <p:sldId id="526" r:id="rId7"/>
    <p:sldId id="527" r:id="rId8"/>
    <p:sldId id="528" r:id="rId9"/>
    <p:sldId id="529" r:id="rId10"/>
    <p:sldId id="530" r:id="rId11"/>
    <p:sldId id="531" r:id="rId12"/>
    <p:sldId id="532" r:id="rId13"/>
    <p:sldId id="540" r:id="rId14"/>
    <p:sldId id="538" r:id="rId15"/>
    <p:sldId id="541" r:id="rId16"/>
    <p:sldId id="542" r:id="rId17"/>
    <p:sldId id="543" r:id="rId18"/>
    <p:sldId id="544" r:id="rId19"/>
    <p:sldId id="551" r:id="rId20"/>
    <p:sldId id="545" r:id="rId21"/>
    <p:sldId id="552" r:id="rId22"/>
    <p:sldId id="561" r:id="rId23"/>
    <p:sldId id="546" r:id="rId24"/>
    <p:sldId id="553" r:id="rId25"/>
    <p:sldId id="554" r:id="rId26"/>
    <p:sldId id="555" r:id="rId27"/>
    <p:sldId id="556" r:id="rId28"/>
    <p:sldId id="566" r:id="rId29"/>
    <p:sldId id="557" r:id="rId30"/>
    <p:sldId id="5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00"/>
    <a:srgbClr val="009900"/>
    <a:srgbClr val="81AAB3"/>
    <a:srgbClr val="B6D5D5"/>
    <a:srgbClr val="82B8C0"/>
    <a:srgbClr val="F0F5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06" autoAdjust="0"/>
    <p:restoredTop sz="94660" autoAdjust="0"/>
  </p:normalViewPr>
  <p:slideViewPr>
    <p:cSldViewPr snapToGrid="0" showGuides="1">
      <p:cViewPr>
        <p:scale>
          <a:sx n="70" d="100"/>
          <a:sy n="70" d="100"/>
        </p:scale>
        <p:origin x="-348" y="-96"/>
      </p:cViewPr>
      <p:guideLst>
        <p:guide orient="horz" pos="2160"/>
        <p:guide pos="3840"/>
      </p:guideLst>
    </p:cSldViewPr>
  </p:slideViewPr>
  <p:outlineViewPr>
    <p:cViewPr>
      <p:scale>
        <a:sx n="33" d="100"/>
        <a:sy n="33" d="100"/>
      </p:scale>
      <p:origin x="0" y="2814"/>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15738260"/>
      </p:ext>
    </p:extLst>
  </p:cSld>
  <p:clrMapOvr>
    <a:masterClrMapping/>
  </p:clrMapOvr>
  <p:transition advClick="0" advTm="8639900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1190625" y="3536156"/>
            <a:ext cx="9810750" cy="33218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sp>
        <p:nvSpPr>
          <p:cNvPr id="1026" name="Rectangle 2"/>
          <p:cNvSpPr>
            <a:spLocks noGrp="1" noChangeArrowheads="1"/>
          </p:cNvSpPr>
          <p:nvPr>
            <p:ph type="title"/>
          </p:nvPr>
        </p:nvSpPr>
        <p:spPr bwMode="auto">
          <a:xfrm>
            <a:off x="1190625" y="0"/>
            <a:ext cx="9810750" cy="34736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smtClean="0">
                <a:sym typeface="Gill Sans" charset="0"/>
              </a:rPr>
              <a:t>Click to edit Master title style</a:t>
            </a:r>
          </a:p>
        </p:txBody>
      </p:sp>
    </p:spTree>
    <p:extLst>
      <p:ext uri="{BB962C8B-B14F-4D97-AF65-F5344CB8AC3E}">
        <p14:creationId xmlns:p14="http://schemas.microsoft.com/office/powerpoint/2010/main" xmlns="" val="1943233373"/>
      </p:ext>
    </p:extLst>
  </p:cSld>
  <p:clrMap bg1="lt1" tx1="dk1" bg2="lt2" tx2="dk2" accent1="accent1" accent2="accent2" accent3="accent3" accent4="accent4" accent5="accent5" accent6="accent6" hlink="hlink" folHlink="folHlink"/>
  <p:sldLayoutIdLst>
    <p:sldLayoutId id="2147483663" r:id="rId1"/>
  </p:sldLayoutIdLst>
  <p:transition advClick="0" advTm="86399000"/>
  <p:txStyles>
    <p:titleStyle>
      <a:lvl1pPr algn="ctr" rtl="0" fontAlgn="base">
        <a:spcBef>
          <a:spcPct val="0"/>
        </a:spcBef>
        <a:spcAft>
          <a:spcPct val="0"/>
        </a:spcAft>
        <a:defRPr sz="5906" kern="1200">
          <a:solidFill>
            <a:schemeClr val="tx1"/>
          </a:solidFill>
          <a:latin typeface="+mj-lt"/>
          <a:ea typeface="+mj-ea"/>
          <a:cs typeface="+mj-cs"/>
          <a:sym typeface="Gill Sans" charset="0"/>
        </a:defRPr>
      </a:lvl1pPr>
      <a:lvl2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5pPr>
      <a:lvl6pPr marL="321457"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6">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531" kern="1200">
          <a:solidFill>
            <a:schemeClr val="tx1"/>
          </a:solidFill>
          <a:latin typeface="+mn-lt"/>
          <a:ea typeface="+mn-ea"/>
          <a:cs typeface="+mn-cs"/>
          <a:sym typeface="Gill Sans" charset="0"/>
        </a:defRPr>
      </a:lvl1pPr>
      <a:lvl2pPr algn="ctr" rtl="0" fontAlgn="base">
        <a:spcBef>
          <a:spcPct val="0"/>
        </a:spcBef>
        <a:spcAft>
          <a:spcPct val="0"/>
        </a:spcAft>
        <a:defRPr sz="2531" kern="1200">
          <a:solidFill>
            <a:schemeClr val="tx1"/>
          </a:solidFill>
          <a:latin typeface="+mn-lt"/>
          <a:ea typeface="+mn-ea"/>
          <a:cs typeface="+mn-cs"/>
          <a:sym typeface="Gill Sans" charset="0"/>
        </a:defRPr>
      </a:lvl2pPr>
      <a:lvl3pPr algn="ctr" rtl="0" fontAlgn="base">
        <a:spcBef>
          <a:spcPct val="0"/>
        </a:spcBef>
        <a:spcAft>
          <a:spcPct val="0"/>
        </a:spcAft>
        <a:defRPr sz="2531" kern="1200">
          <a:solidFill>
            <a:schemeClr val="tx1"/>
          </a:solidFill>
          <a:latin typeface="+mn-lt"/>
          <a:ea typeface="+mn-ea"/>
          <a:cs typeface="+mn-cs"/>
          <a:sym typeface="Gill Sans" charset="0"/>
        </a:defRPr>
      </a:lvl3pPr>
      <a:lvl4pPr algn="ctr" rtl="0" fontAlgn="base">
        <a:spcBef>
          <a:spcPct val="0"/>
        </a:spcBef>
        <a:spcAft>
          <a:spcPct val="0"/>
        </a:spcAft>
        <a:defRPr sz="2531" kern="1200">
          <a:solidFill>
            <a:schemeClr val="tx1"/>
          </a:solidFill>
          <a:latin typeface="+mn-lt"/>
          <a:ea typeface="+mn-ea"/>
          <a:cs typeface="+mn-cs"/>
          <a:sym typeface="Gill Sans" charset="0"/>
        </a:defRPr>
      </a:lvl4pPr>
      <a:lvl5pPr algn="ctr" rtl="0" fontAlgn="base">
        <a:spcBef>
          <a:spcPct val="0"/>
        </a:spcBef>
        <a:spcAft>
          <a:spcPct val="0"/>
        </a:spcAft>
        <a:defRPr sz="2531" kern="1200">
          <a:solidFill>
            <a:schemeClr val="tx1"/>
          </a:solidFill>
          <a:latin typeface="+mn-lt"/>
          <a:ea typeface="+mn-ea"/>
          <a:cs typeface="+mn-cs"/>
          <a:sym typeface="Gill Sans"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8301" y="843996"/>
            <a:ext cx="9169400" cy="2308324"/>
          </a:xfrm>
          <a:prstGeom prst="rect">
            <a:avLst/>
          </a:prstGeom>
          <a:noFill/>
        </p:spPr>
        <p:txBody>
          <a:bodyPr wrap="square" rtlCol="0">
            <a:spAutoFit/>
          </a:bodyPr>
          <a:lstStyle/>
          <a:p>
            <a:pPr algn="ctr"/>
            <a:r>
              <a:rPr lang="en-US" sz="7200" b="1" dirty="0" smtClean="0">
                <a:solidFill>
                  <a:srgbClr val="006600"/>
                </a:solidFill>
                <a:effectLst>
                  <a:outerShdw blurRad="38100" dist="38100" dir="2700000" algn="tl">
                    <a:srgbClr val="000000">
                      <a:alpha val="43137"/>
                    </a:srgbClr>
                  </a:outerShdw>
                </a:effectLst>
                <a:latin typeface="Baskerville Old Face" panose="02020602080505020303" pitchFamily="18" charset="0"/>
              </a:rPr>
              <a:t>The Walking Dead – We Must Live Dead</a:t>
            </a:r>
          </a:p>
        </p:txBody>
      </p:sp>
      <p:sp>
        <p:nvSpPr>
          <p:cNvPr id="7" name="TextBox 6"/>
          <p:cNvSpPr txBox="1"/>
          <p:nvPr/>
        </p:nvSpPr>
        <p:spPr>
          <a:xfrm>
            <a:off x="1600200" y="6120825"/>
            <a:ext cx="5803900" cy="584775"/>
          </a:xfrm>
          <a:prstGeom prst="rect">
            <a:avLst/>
          </a:prstGeom>
          <a:noFill/>
        </p:spPr>
        <p:txBody>
          <a:bodyPr wrap="square" rtlCol="0">
            <a:spAutoFit/>
          </a:bodyPr>
          <a:lstStyle/>
          <a:p>
            <a:r>
              <a:rPr lang="en-US" sz="3200" b="1" dirty="0" smtClean="0"/>
              <a:t>Sunday, October 18, 2015</a:t>
            </a:r>
            <a:endParaRPr lang="en-US" sz="3200" b="1" dirty="0"/>
          </a:p>
        </p:txBody>
      </p:sp>
      <p:sp>
        <p:nvSpPr>
          <p:cNvPr id="8" name="TextBox 7"/>
          <p:cNvSpPr txBox="1"/>
          <p:nvPr/>
        </p:nvSpPr>
        <p:spPr>
          <a:xfrm>
            <a:off x="7962900" y="6095425"/>
            <a:ext cx="3768147" cy="584775"/>
          </a:xfrm>
          <a:prstGeom prst="rect">
            <a:avLst/>
          </a:prstGeom>
          <a:noFill/>
        </p:spPr>
        <p:txBody>
          <a:bodyPr wrap="none" rtlCol="0">
            <a:spAutoFit/>
          </a:bodyPr>
          <a:lstStyle/>
          <a:p>
            <a:r>
              <a:rPr lang="en-US" sz="3200" b="1" dirty="0" smtClean="0"/>
              <a:t>Wayne </a:t>
            </a:r>
            <a:r>
              <a:rPr lang="en-US" sz="3200" b="1" dirty="0" err="1" smtClean="0"/>
              <a:t>Hartsgrove</a:t>
            </a:r>
            <a:endParaRPr lang="en-US" sz="3200" b="1" dirty="0"/>
          </a:p>
        </p:txBody>
      </p:sp>
    </p:spTree>
  </p:cSld>
  <p:clrMapOvr>
    <a:masterClrMapping/>
  </p:clrMapOvr>
  <p:transition advClick="0" advTm="86399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32000" y="1079500"/>
            <a:ext cx="8585200" cy="4832092"/>
          </a:xfrm>
          <a:prstGeom prst="rect">
            <a:avLst/>
          </a:prstGeom>
          <a:noFill/>
        </p:spPr>
        <p:txBody>
          <a:bodyPr wrap="square" rtlCol="0">
            <a:spAutoFit/>
          </a:bodyPr>
          <a:lstStyle/>
          <a:p>
            <a:r>
              <a:rPr lang="en-US" sz="4400" dirty="0" smtClean="0"/>
              <a:t>6. Who was supposed to die on a cross, but Jesus died in </a:t>
            </a:r>
            <a:r>
              <a:rPr lang="en-US" sz="4400" dirty="0" smtClean="0"/>
              <a:t>h</a:t>
            </a:r>
            <a:r>
              <a:rPr lang="en-US" sz="4400" dirty="0" smtClean="0"/>
              <a:t>is </a:t>
            </a:r>
            <a:r>
              <a:rPr lang="en-US" sz="4400" dirty="0" smtClean="0"/>
              <a:t>place? </a:t>
            </a:r>
            <a:r>
              <a:rPr lang="en-US" sz="4400" dirty="0" smtClean="0"/>
              <a:t>  </a:t>
            </a:r>
            <a:r>
              <a:rPr lang="en-US" sz="4400" u="sng" dirty="0" smtClean="0">
                <a:solidFill>
                  <a:srgbClr val="FF0000"/>
                </a:solidFill>
              </a:rPr>
              <a:t>Barabbas</a:t>
            </a:r>
            <a:endParaRPr lang="en-US" sz="4400" dirty="0" smtClean="0">
              <a:solidFill>
                <a:srgbClr val="FF0000"/>
              </a:solidFill>
            </a:endParaRPr>
          </a:p>
          <a:p>
            <a:endParaRPr lang="en-US" sz="4400" dirty="0" smtClean="0"/>
          </a:p>
          <a:p>
            <a:endParaRPr lang="en-US" sz="4400" dirty="0" smtClean="0"/>
          </a:p>
          <a:p>
            <a:endParaRPr lang="en-US" sz="4400" dirty="0" smtClean="0"/>
          </a:p>
          <a:p>
            <a:endParaRPr lang="en-US" sz="4400" dirty="0"/>
          </a:p>
        </p:txBody>
      </p:sp>
    </p:spTree>
  </p:cSld>
  <p:clrMapOvr>
    <a:masterClrMapping/>
  </p:clrMapOvr>
  <p:transition advClick="0" advTm="86399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19618" y="572259"/>
            <a:ext cx="9621672" cy="5324535"/>
          </a:xfrm>
          <a:prstGeom prst="rect">
            <a:avLst/>
          </a:prstGeom>
          <a:noFill/>
        </p:spPr>
        <p:txBody>
          <a:bodyPr wrap="square" rtlCol="0">
            <a:spAutoFit/>
          </a:bodyPr>
          <a:lstStyle/>
          <a:p>
            <a:r>
              <a:rPr lang="en-US" sz="4400" dirty="0" smtClean="0"/>
              <a:t>7</a:t>
            </a:r>
            <a:r>
              <a:rPr lang="en-US" sz="4000" dirty="0" smtClean="0"/>
              <a:t>.</a:t>
            </a:r>
            <a:r>
              <a:rPr lang="en-US" sz="3600" dirty="0" smtClean="0"/>
              <a:t> Four steps that will enable us to “live dead</a:t>
            </a:r>
            <a:r>
              <a:rPr lang="en-US" sz="3600" dirty="0" smtClean="0"/>
              <a:t>”:</a:t>
            </a:r>
          </a:p>
          <a:p>
            <a:endParaRPr lang="en-US" sz="3600" dirty="0" smtClean="0"/>
          </a:p>
          <a:p>
            <a:pPr lvl="0"/>
            <a:r>
              <a:rPr lang="en-US" sz="3600" u="sng" dirty="0" smtClean="0">
                <a:solidFill>
                  <a:srgbClr val="FF0000"/>
                </a:solidFill>
              </a:rPr>
              <a:t>Know</a:t>
            </a:r>
            <a:r>
              <a:rPr lang="en-US" sz="3600" dirty="0" smtClean="0"/>
              <a:t> that our sin nature was put to death when Jesus died on the cross.</a:t>
            </a:r>
          </a:p>
          <a:p>
            <a:pPr lvl="0"/>
            <a:r>
              <a:rPr lang="en-US" sz="3600" u="sng" dirty="0" smtClean="0">
                <a:solidFill>
                  <a:srgbClr val="FF0000"/>
                </a:solidFill>
              </a:rPr>
              <a:t>Consider</a:t>
            </a:r>
            <a:r>
              <a:rPr lang="en-US" sz="3600" dirty="0" smtClean="0"/>
              <a:t> ourselves dead to sin (Romans 6:11)</a:t>
            </a:r>
          </a:p>
          <a:p>
            <a:pPr lvl="0"/>
            <a:r>
              <a:rPr lang="en-US" sz="3600" u="sng" dirty="0" smtClean="0">
                <a:solidFill>
                  <a:srgbClr val="FF0000"/>
                </a:solidFill>
              </a:rPr>
              <a:t>Refuse</a:t>
            </a:r>
            <a:r>
              <a:rPr lang="en-US" sz="3600" dirty="0" smtClean="0"/>
              <a:t> to let sin dominate us (Romans 6:12)</a:t>
            </a:r>
          </a:p>
          <a:p>
            <a:pPr lvl="0"/>
            <a:r>
              <a:rPr lang="en-US" sz="3600" u="sng" dirty="0" smtClean="0">
                <a:solidFill>
                  <a:srgbClr val="FF0000"/>
                </a:solidFill>
              </a:rPr>
              <a:t>Present</a:t>
            </a:r>
            <a:r>
              <a:rPr lang="en-US" sz="3600" dirty="0" smtClean="0"/>
              <a:t>  yourself to God like someone raised from the dead (Romans 6:13)</a:t>
            </a:r>
          </a:p>
          <a:p>
            <a:endParaRPr lang="en-US" sz="4400" dirty="0"/>
          </a:p>
        </p:txBody>
      </p:sp>
    </p:spTree>
  </p:cSld>
  <p:clrMapOvr>
    <a:masterClrMapping/>
  </p:clrMapOvr>
  <p:transition advClick="0" advTm="86399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5647" y="697362"/>
            <a:ext cx="9372600" cy="5878532"/>
          </a:xfrm>
          <a:prstGeom prst="rect">
            <a:avLst/>
          </a:prstGeom>
          <a:noFill/>
        </p:spPr>
        <p:txBody>
          <a:bodyPr wrap="square" rtlCol="0">
            <a:spAutoFit/>
          </a:bodyPr>
          <a:lstStyle/>
          <a:p>
            <a:r>
              <a:rPr lang="en-US" sz="4400" dirty="0" smtClean="0"/>
              <a:t>8. </a:t>
            </a:r>
            <a:r>
              <a:rPr lang="en-US" sz="3600" dirty="0" smtClean="0"/>
              <a:t>Jesus’ provision of complete deliverance from the dominion of sin </a:t>
            </a:r>
            <a:r>
              <a:rPr lang="en-US" sz="3600" dirty="0" smtClean="0"/>
              <a:t>required:</a:t>
            </a:r>
            <a:endParaRPr lang="en-US" sz="3600" dirty="0" smtClean="0"/>
          </a:p>
          <a:p>
            <a:pPr lvl="0">
              <a:buFont typeface="Arial" pitchFamily="34" charset="0"/>
              <a:buChar char="•"/>
            </a:pPr>
            <a:r>
              <a:rPr lang="en-US" sz="3600" dirty="0" smtClean="0"/>
              <a:t>Jesus dealt with our sins on the </a:t>
            </a:r>
            <a:r>
              <a:rPr lang="en-US" sz="3600" u="sng" dirty="0" smtClean="0">
                <a:solidFill>
                  <a:srgbClr val="FF0000"/>
                </a:solidFill>
              </a:rPr>
              <a:t>cross</a:t>
            </a:r>
            <a:r>
              <a:rPr lang="en-US" sz="3600" dirty="0" smtClean="0"/>
              <a:t> and paid the full penalty for our sins (forgiveness)</a:t>
            </a:r>
          </a:p>
          <a:p>
            <a:pPr lvl="0">
              <a:buFont typeface="Arial" pitchFamily="34" charset="0"/>
              <a:buChar char="•"/>
            </a:pPr>
            <a:r>
              <a:rPr lang="en-US" sz="3600" dirty="0" smtClean="0"/>
              <a:t>Jesus put our sinful nature to death on the </a:t>
            </a:r>
            <a:r>
              <a:rPr lang="en-US" sz="3600" u="sng" dirty="0" smtClean="0">
                <a:solidFill>
                  <a:srgbClr val="FF0000"/>
                </a:solidFill>
              </a:rPr>
              <a:t>cross</a:t>
            </a:r>
            <a:r>
              <a:rPr lang="en-US" sz="3600" dirty="0" smtClean="0"/>
              <a:t> (execution)</a:t>
            </a:r>
          </a:p>
          <a:p>
            <a:pPr lvl="0">
              <a:buFont typeface="Arial" pitchFamily="34" charset="0"/>
              <a:buChar char="•"/>
            </a:pPr>
            <a:r>
              <a:rPr lang="en-US" sz="3600" dirty="0" smtClean="0"/>
              <a:t>God’s purpose for the </a:t>
            </a:r>
            <a:r>
              <a:rPr lang="en-US" sz="3600" u="sng" dirty="0" smtClean="0">
                <a:solidFill>
                  <a:srgbClr val="FF0000"/>
                </a:solidFill>
              </a:rPr>
              <a:t>cross</a:t>
            </a:r>
            <a:r>
              <a:rPr lang="en-US" sz="3600" dirty="0" smtClean="0"/>
              <a:t> was to replace our old sinful nature with a new man (new nature)  (Ephesians 4:22-24)</a:t>
            </a:r>
          </a:p>
          <a:p>
            <a:endParaRPr lang="en-US" sz="4400" b="1" dirty="0"/>
          </a:p>
        </p:txBody>
      </p:sp>
    </p:spTree>
  </p:cSld>
  <p:clrMapOvr>
    <a:masterClrMapping/>
  </p:clrMapOvr>
  <p:transition advClick="0" advTm="86399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901" y="2301009"/>
            <a:ext cx="8162812" cy="2215991"/>
          </a:xfrm>
          <a:prstGeom prst="rect">
            <a:avLst/>
          </a:prstGeom>
          <a:noFill/>
        </p:spPr>
        <p:txBody>
          <a:bodyPr wrap="none" rtlCol="0">
            <a:spAutoFit/>
          </a:bodyPr>
          <a:lstStyle/>
          <a:p>
            <a:pPr algn="ctr"/>
            <a:r>
              <a:rPr lang="en-US" sz="13800" b="1" dirty="0" smtClean="0">
                <a:solidFill>
                  <a:srgbClr val="006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Scriptures</a:t>
            </a:r>
          </a:p>
        </p:txBody>
      </p:sp>
    </p:spTree>
  </p:cSld>
  <p:clrMapOvr>
    <a:masterClrMapping/>
  </p:clrMapOvr>
  <p:transition advClick="0" advTm="86399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6399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4370" y="1473957"/>
            <a:ext cx="9372600" cy="5016758"/>
          </a:xfrm>
          <a:prstGeom prst="rect">
            <a:avLst/>
          </a:prstGeom>
          <a:noFill/>
        </p:spPr>
        <p:txBody>
          <a:bodyPr wrap="square" rtlCol="0">
            <a:spAutoFit/>
          </a:bodyPr>
          <a:lstStyle/>
          <a:p>
            <a:r>
              <a:rPr lang="en-US" sz="4800" b="1" baseline="30000" dirty="0" smtClean="0"/>
              <a:t>22</a:t>
            </a:r>
            <a:r>
              <a:rPr lang="en-US" sz="4800" b="1" baseline="30000" dirty="0" smtClean="0"/>
              <a:t>  </a:t>
            </a:r>
            <a:r>
              <a:rPr lang="en-US" sz="4800" b="1" baseline="30000" dirty="0" smtClean="0"/>
              <a:t>“</a:t>
            </a:r>
            <a:r>
              <a:rPr lang="en-US" sz="4000" b="1" baseline="30000" dirty="0" smtClean="0"/>
              <a:t> </a:t>
            </a:r>
            <a:r>
              <a:rPr lang="en-US" sz="4000" dirty="0" smtClean="0"/>
              <a:t>that you put </a:t>
            </a:r>
            <a:r>
              <a:rPr lang="en-US" sz="4000" dirty="0" smtClean="0"/>
              <a:t>off</a:t>
            </a:r>
            <a:r>
              <a:rPr lang="en-US" sz="4000" dirty="0" smtClean="0"/>
              <a:t>, concerning your former conduct, the old man which grows corrupt according to the deceitful lusts, </a:t>
            </a:r>
            <a:r>
              <a:rPr lang="en-US" sz="4000" b="1" baseline="30000" dirty="0" smtClean="0"/>
              <a:t>23 </a:t>
            </a:r>
            <a:r>
              <a:rPr lang="en-US" sz="4000" dirty="0" smtClean="0"/>
              <a:t>and be renewed in the spirit of your mind, </a:t>
            </a:r>
            <a:r>
              <a:rPr lang="en-US" sz="4000" b="1" baseline="30000" dirty="0" smtClean="0"/>
              <a:t>24 </a:t>
            </a:r>
            <a:r>
              <a:rPr lang="en-US" sz="4000" dirty="0" smtClean="0"/>
              <a:t>and that you put on the new man which was created according to God, in true righteousness and </a:t>
            </a:r>
            <a:r>
              <a:rPr lang="en-US" sz="4000" dirty="0" smtClean="0"/>
              <a:t>holiness”</a:t>
            </a:r>
            <a:endParaRPr lang="en-US" sz="4800" dirty="0"/>
          </a:p>
        </p:txBody>
      </p:sp>
      <p:sp>
        <p:nvSpPr>
          <p:cNvPr id="3" name="TextBox 2"/>
          <p:cNvSpPr txBox="1"/>
          <p:nvPr/>
        </p:nvSpPr>
        <p:spPr>
          <a:xfrm>
            <a:off x="2047164" y="504967"/>
            <a:ext cx="8256895" cy="2862322"/>
          </a:xfrm>
          <a:prstGeom prst="rect">
            <a:avLst/>
          </a:prstGeom>
          <a:noFill/>
        </p:spPr>
        <p:txBody>
          <a:bodyPr wrap="square" rtlCol="0">
            <a:spAutoFit/>
          </a:bodyPr>
          <a:lstStyle/>
          <a:p>
            <a:pPr algn="ctr"/>
            <a:r>
              <a:rPr lang="en-US" sz="4400" b="1" baseline="30000" dirty="0" smtClean="0"/>
              <a:t> </a:t>
            </a:r>
            <a:r>
              <a:rPr lang="en-US" sz="4400" b="1" dirty="0" smtClean="0"/>
              <a:t> </a:t>
            </a:r>
            <a:r>
              <a:rPr lang="en-US" sz="6000" dirty="0" smtClean="0"/>
              <a:t>Ephesians 4:22-24</a:t>
            </a:r>
          </a:p>
          <a:p>
            <a:pPr algn="ctr"/>
            <a:endParaRPr lang="en-US" sz="60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4700" y="1630718"/>
            <a:ext cx="9029700" cy="4524315"/>
          </a:xfrm>
          <a:prstGeom prst="rect">
            <a:avLst/>
          </a:prstGeom>
          <a:noFill/>
        </p:spPr>
        <p:txBody>
          <a:bodyPr wrap="square" rtlCol="0">
            <a:spAutoFit/>
          </a:bodyPr>
          <a:lstStyle/>
          <a:p>
            <a:r>
              <a:rPr lang="en-US" sz="4800" b="1" baseline="30000" dirty="0" smtClean="0"/>
              <a:t>9</a:t>
            </a:r>
            <a:r>
              <a:rPr lang="en-US" sz="4800" b="1" baseline="30000" dirty="0" smtClean="0"/>
              <a:t> </a:t>
            </a:r>
            <a:r>
              <a:rPr lang="en-US" sz="4800" b="1" baseline="30000" dirty="0" smtClean="0"/>
              <a:t>“</a:t>
            </a:r>
            <a:r>
              <a:rPr lang="en-US" sz="4800" dirty="0" smtClean="0"/>
              <a:t>As Jesus passed on from there, He saw a man named Matthew sitting at the tax office. And He said to him, “Follow Me.” So he arose and followed Him</a:t>
            </a:r>
            <a:r>
              <a:rPr lang="en-US" sz="4800" dirty="0" smtClean="0"/>
              <a:t>.”</a:t>
            </a:r>
            <a:endParaRPr lang="en-US" sz="4800" dirty="0"/>
          </a:p>
        </p:txBody>
      </p:sp>
      <p:sp>
        <p:nvSpPr>
          <p:cNvPr id="3" name="TextBox 2"/>
          <p:cNvSpPr txBox="1"/>
          <p:nvPr/>
        </p:nvSpPr>
        <p:spPr>
          <a:xfrm>
            <a:off x="1612900" y="523922"/>
            <a:ext cx="9372600" cy="1015663"/>
          </a:xfrm>
          <a:prstGeom prst="rect">
            <a:avLst/>
          </a:prstGeom>
          <a:noFill/>
        </p:spPr>
        <p:txBody>
          <a:bodyPr wrap="square" rtlCol="0">
            <a:spAutoFit/>
          </a:bodyPr>
          <a:lstStyle/>
          <a:p>
            <a:pPr algn="ctr"/>
            <a:r>
              <a:rPr lang="en-US" sz="6000" dirty="0" smtClean="0"/>
              <a:t>Matthew 9:9</a:t>
            </a:r>
            <a:endParaRPr lang="en-US" sz="6000" dirty="0"/>
          </a:p>
        </p:txBody>
      </p:sp>
    </p:spTree>
  </p:cSld>
  <p:clrMapOvr>
    <a:masterClrMapping/>
  </p:clrMapOvr>
  <p:transition advClick="0" advTm="86399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8800" y="1905895"/>
            <a:ext cx="9334500" cy="2800767"/>
          </a:xfrm>
          <a:prstGeom prst="rect">
            <a:avLst/>
          </a:prstGeom>
          <a:noFill/>
        </p:spPr>
        <p:txBody>
          <a:bodyPr wrap="square" rtlCol="0">
            <a:spAutoFit/>
          </a:bodyPr>
          <a:lstStyle/>
          <a:p>
            <a:r>
              <a:rPr lang="en-US" sz="4400" b="1" baseline="30000" dirty="0" smtClean="0"/>
              <a:t>24</a:t>
            </a:r>
            <a:r>
              <a:rPr lang="en-US" sz="4400" b="1" baseline="30000" dirty="0" smtClean="0"/>
              <a:t> </a:t>
            </a:r>
            <a:r>
              <a:rPr lang="en-US" sz="4400" b="1" baseline="30000" dirty="0" smtClean="0"/>
              <a:t> “</a:t>
            </a:r>
            <a:r>
              <a:rPr lang="en-US" sz="4400" dirty="0" smtClean="0"/>
              <a:t>Then </a:t>
            </a:r>
            <a:r>
              <a:rPr lang="en-US" sz="4400" dirty="0" smtClean="0"/>
              <a:t>Jesus said to His disciples, “If anyone desires to come after Me, let him deny himself, and take up his cross, and follow Me</a:t>
            </a:r>
            <a:r>
              <a:rPr lang="en-US" sz="4400" dirty="0" smtClean="0"/>
              <a:t>.”</a:t>
            </a:r>
            <a:endParaRPr lang="en-US" sz="4400" dirty="0"/>
          </a:p>
        </p:txBody>
      </p:sp>
      <p:sp>
        <p:nvSpPr>
          <p:cNvPr id="3" name="TextBox 2"/>
          <p:cNvSpPr txBox="1"/>
          <p:nvPr/>
        </p:nvSpPr>
        <p:spPr>
          <a:xfrm>
            <a:off x="1498600" y="660400"/>
            <a:ext cx="9372600" cy="1015663"/>
          </a:xfrm>
          <a:prstGeom prst="rect">
            <a:avLst/>
          </a:prstGeom>
          <a:noFill/>
        </p:spPr>
        <p:txBody>
          <a:bodyPr wrap="square" rtlCol="0">
            <a:spAutoFit/>
          </a:bodyPr>
          <a:lstStyle/>
          <a:p>
            <a:pPr algn="ctr"/>
            <a:r>
              <a:rPr lang="en-US" sz="6000" dirty="0" smtClean="0"/>
              <a:t>Matthew 16:24</a:t>
            </a:r>
            <a:endParaRPr lang="en-US" sz="6000" dirty="0"/>
          </a:p>
        </p:txBody>
      </p:sp>
    </p:spTree>
  </p:cSld>
  <p:clrMapOvr>
    <a:masterClrMapping/>
  </p:clrMapOvr>
  <p:transition advClick="0" advTm="86399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52328" y="1881063"/>
            <a:ext cx="8877300" cy="2800767"/>
          </a:xfrm>
          <a:prstGeom prst="rect">
            <a:avLst/>
          </a:prstGeom>
          <a:noFill/>
        </p:spPr>
        <p:txBody>
          <a:bodyPr wrap="square" rtlCol="0">
            <a:spAutoFit/>
          </a:bodyPr>
          <a:lstStyle/>
          <a:p>
            <a:r>
              <a:rPr lang="en-US" sz="4400" b="1" baseline="30000" dirty="0" smtClean="0"/>
              <a:t>42</a:t>
            </a:r>
            <a:r>
              <a:rPr lang="en-US" sz="4400" b="1" baseline="30000" dirty="0" smtClean="0"/>
              <a:t>  </a:t>
            </a:r>
            <a:r>
              <a:rPr lang="en-US" sz="4400" b="1" baseline="30000" dirty="0" smtClean="0"/>
              <a:t>“</a:t>
            </a:r>
            <a:r>
              <a:rPr lang="en-US" sz="4400" dirty="0" smtClean="0"/>
              <a:t>saying, “Father, if it is Your will, take this cup away from Me; nevertheless not My will, </a:t>
            </a:r>
            <a:r>
              <a:rPr lang="en-US" sz="4400" dirty="0" smtClean="0"/>
              <a:t>but Yours</a:t>
            </a:r>
            <a:r>
              <a:rPr lang="en-US" sz="4400" dirty="0" smtClean="0"/>
              <a:t>, be done.”</a:t>
            </a:r>
            <a:endParaRPr lang="en-US" sz="4400" dirty="0"/>
          </a:p>
        </p:txBody>
      </p:sp>
      <p:sp>
        <p:nvSpPr>
          <p:cNvPr id="3" name="TextBox 2"/>
          <p:cNvSpPr txBox="1"/>
          <p:nvPr/>
        </p:nvSpPr>
        <p:spPr>
          <a:xfrm>
            <a:off x="1435100" y="603345"/>
            <a:ext cx="9372600" cy="2862322"/>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Luke </a:t>
            </a:r>
            <a:r>
              <a:rPr lang="en-US" sz="6000" dirty="0" smtClean="0"/>
              <a:t>22:42</a:t>
            </a:r>
          </a:p>
          <a:p>
            <a:pPr algn="ctr"/>
            <a:endParaRPr lang="en-US" sz="60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633121"/>
            <a:ext cx="9258300" cy="3477875"/>
          </a:xfrm>
          <a:prstGeom prst="rect">
            <a:avLst/>
          </a:prstGeom>
          <a:noFill/>
        </p:spPr>
        <p:txBody>
          <a:bodyPr wrap="square" rtlCol="0">
            <a:spAutoFit/>
          </a:bodyPr>
          <a:lstStyle/>
          <a:p>
            <a:r>
              <a:rPr lang="en-US" sz="4400" b="1" baseline="30000" dirty="0" smtClean="0"/>
              <a:t>6</a:t>
            </a:r>
            <a:r>
              <a:rPr lang="en-US" sz="4400" b="1" dirty="0" smtClean="0"/>
              <a:t> “</a:t>
            </a:r>
            <a:r>
              <a:rPr lang="en-US" sz="4400" dirty="0" smtClean="0"/>
              <a:t>knowing this, that our old man was crucified with </a:t>
            </a:r>
            <a:r>
              <a:rPr lang="en-US" sz="4400" i="1" dirty="0" smtClean="0"/>
              <a:t>Him,</a:t>
            </a:r>
            <a:r>
              <a:rPr lang="en-US" sz="4400" dirty="0" smtClean="0"/>
              <a:t> that the body of sin might be done away with, that we should no longer be slaves of sin</a:t>
            </a:r>
            <a:r>
              <a:rPr lang="en-US" sz="4400" dirty="0" smtClean="0"/>
              <a:t>.”</a:t>
            </a:r>
            <a:endParaRPr lang="en-US" sz="4400" dirty="0"/>
          </a:p>
        </p:txBody>
      </p:sp>
      <p:sp>
        <p:nvSpPr>
          <p:cNvPr id="3" name="TextBox 2"/>
          <p:cNvSpPr txBox="1"/>
          <p:nvPr/>
        </p:nvSpPr>
        <p:spPr>
          <a:xfrm>
            <a:off x="1447800" y="673100"/>
            <a:ext cx="9372600" cy="1938992"/>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Romans 6:6</a:t>
            </a:r>
            <a:endParaRPr lang="en-US" sz="60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6399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17700" y="1806000"/>
            <a:ext cx="9283700" cy="2800767"/>
          </a:xfrm>
          <a:prstGeom prst="rect">
            <a:avLst/>
          </a:prstGeom>
          <a:noFill/>
        </p:spPr>
        <p:txBody>
          <a:bodyPr wrap="square" rtlCol="0">
            <a:spAutoFit/>
          </a:bodyPr>
          <a:lstStyle/>
          <a:p>
            <a:r>
              <a:rPr lang="en-US" sz="4400" b="1" baseline="30000" dirty="0" smtClean="0"/>
              <a:t>18</a:t>
            </a:r>
            <a:r>
              <a:rPr lang="en-US" sz="4400" b="1" dirty="0" smtClean="0"/>
              <a:t> </a:t>
            </a:r>
            <a:r>
              <a:rPr lang="en-US" sz="4400" b="1" baseline="30000" dirty="0" smtClean="0"/>
              <a:t> </a:t>
            </a:r>
            <a:r>
              <a:rPr lang="en-US" sz="4400" b="1" baseline="30000" dirty="0" smtClean="0"/>
              <a:t> </a:t>
            </a:r>
            <a:r>
              <a:rPr lang="en-US" sz="4400" b="1" baseline="30000" dirty="0" smtClean="0"/>
              <a:t>“</a:t>
            </a:r>
            <a:r>
              <a:rPr lang="en-US" sz="4400" dirty="0" smtClean="0"/>
              <a:t>For </a:t>
            </a:r>
            <a:r>
              <a:rPr lang="en-US" sz="4400" dirty="0" smtClean="0"/>
              <a:t>I know that in me (that is, in my flesh) nothing good dwells; for to will is present with me, but </a:t>
            </a:r>
            <a:r>
              <a:rPr lang="en-US" sz="4400" i="1" dirty="0" smtClean="0"/>
              <a:t>how</a:t>
            </a:r>
            <a:r>
              <a:rPr lang="en-US" sz="4400" dirty="0" smtClean="0"/>
              <a:t> to perform what is good I do not find</a:t>
            </a:r>
            <a:r>
              <a:rPr lang="en-US" sz="4400" dirty="0" smtClean="0"/>
              <a:t>.”</a:t>
            </a:r>
            <a:endParaRPr lang="en-US" sz="4400" dirty="0"/>
          </a:p>
        </p:txBody>
      </p:sp>
      <p:sp>
        <p:nvSpPr>
          <p:cNvPr id="3" name="TextBox 2"/>
          <p:cNvSpPr txBox="1"/>
          <p:nvPr/>
        </p:nvSpPr>
        <p:spPr>
          <a:xfrm>
            <a:off x="1435100" y="647700"/>
            <a:ext cx="9372600" cy="2862322"/>
          </a:xfrm>
          <a:prstGeom prst="rect">
            <a:avLst/>
          </a:prstGeom>
          <a:noFill/>
        </p:spPr>
        <p:txBody>
          <a:bodyPr wrap="square" rtlCol="0">
            <a:spAutoFit/>
          </a:bodyPr>
          <a:lstStyle/>
          <a:p>
            <a:pPr algn="ctr"/>
            <a:r>
              <a:rPr lang="en-US" sz="6000" baseline="30000" dirty="0" smtClean="0"/>
              <a:t> </a:t>
            </a:r>
            <a:r>
              <a:rPr lang="en-US" sz="6000" dirty="0" smtClean="0"/>
              <a:t> </a:t>
            </a:r>
            <a:r>
              <a:rPr lang="en-US" sz="6000" dirty="0" smtClean="0"/>
              <a:t>Romans 7:18</a:t>
            </a:r>
          </a:p>
          <a:p>
            <a:pPr algn="ctr"/>
            <a:endParaRPr lang="en-US" sz="60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01504" y="1497590"/>
            <a:ext cx="9266829" cy="2800767"/>
          </a:xfrm>
          <a:prstGeom prst="rect">
            <a:avLst/>
          </a:prstGeom>
          <a:noFill/>
        </p:spPr>
        <p:txBody>
          <a:bodyPr wrap="square" rtlCol="0">
            <a:spAutoFit/>
          </a:bodyPr>
          <a:lstStyle/>
          <a:p>
            <a:r>
              <a:rPr lang="en-US" sz="4400" b="1" baseline="30000" dirty="0" smtClean="0"/>
              <a:t>11</a:t>
            </a:r>
            <a:r>
              <a:rPr lang="en-US" sz="4400" b="1" baseline="30000" dirty="0" smtClean="0"/>
              <a:t>  </a:t>
            </a:r>
            <a:r>
              <a:rPr lang="en-US" sz="4400" b="1" baseline="30000" dirty="0" smtClean="0"/>
              <a:t>“</a:t>
            </a:r>
            <a:r>
              <a:rPr lang="en-US" sz="4400" dirty="0" smtClean="0"/>
              <a:t>Likewise you also, reckon yourselves to be dead indeed to sin, but alive to God in Christ Jesus our Lord</a:t>
            </a:r>
            <a:r>
              <a:rPr lang="en-US" sz="4400" dirty="0" smtClean="0"/>
              <a:t>.”</a:t>
            </a:r>
            <a:endParaRPr lang="en-US" sz="4400" dirty="0" smtClean="0"/>
          </a:p>
        </p:txBody>
      </p:sp>
      <p:sp>
        <p:nvSpPr>
          <p:cNvPr id="3" name="TextBox 2"/>
          <p:cNvSpPr txBox="1"/>
          <p:nvPr/>
        </p:nvSpPr>
        <p:spPr>
          <a:xfrm>
            <a:off x="1448747" y="450377"/>
            <a:ext cx="8759777" cy="3447098"/>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Romans 6:11</a:t>
            </a:r>
          </a:p>
          <a:p>
            <a:pPr algn="ctr"/>
            <a:endParaRPr lang="en-US" sz="4400" dirty="0" smtClean="0"/>
          </a:p>
          <a:p>
            <a:pPr algn="ctr"/>
            <a:endParaRPr lang="en-US" sz="54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78000" y="1771908"/>
            <a:ext cx="9105900" cy="2123658"/>
          </a:xfrm>
          <a:prstGeom prst="rect">
            <a:avLst/>
          </a:prstGeom>
          <a:noFill/>
        </p:spPr>
        <p:txBody>
          <a:bodyPr wrap="square" rtlCol="0">
            <a:spAutoFit/>
          </a:bodyPr>
          <a:lstStyle/>
          <a:p>
            <a:r>
              <a:rPr lang="en-US" sz="4400" b="1" baseline="30000" dirty="0" smtClean="0"/>
              <a:t>12</a:t>
            </a:r>
            <a:r>
              <a:rPr lang="en-US" sz="4400" b="1" baseline="30000" dirty="0" smtClean="0"/>
              <a:t>  </a:t>
            </a:r>
            <a:r>
              <a:rPr lang="en-US" sz="4400" b="1" baseline="30000" dirty="0" smtClean="0"/>
              <a:t>“</a:t>
            </a:r>
            <a:r>
              <a:rPr lang="en-US" sz="4400" dirty="0" smtClean="0"/>
              <a:t>Therefore do not let sin reign in your mortal body, that you should obey it in its lusts</a:t>
            </a:r>
            <a:r>
              <a:rPr lang="en-US" sz="4400" dirty="0" smtClean="0"/>
              <a:t>.”</a:t>
            </a:r>
            <a:endParaRPr lang="en-US" sz="4400" dirty="0"/>
          </a:p>
        </p:txBody>
      </p:sp>
      <p:sp>
        <p:nvSpPr>
          <p:cNvPr id="3" name="TextBox 2"/>
          <p:cNvSpPr txBox="1"/>
          <p:nvPr/>
        </p:nvSpPr>
        <p:spPr>
          <a:xfrm>
            <a:off x="1435100" y="728070"/>
            <a:ext cx="9372600" cy="1938992"/>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Romans 6:12</a:t>
            </a:r>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8800" y="1294210"/>
            <a:ext cx="9512490" cy="4832092"/>
          </a:xfrm>
          <a:prstGeom prst="rect">
            <a:avLst/>
          </a:prstGeom>
          <a:noFill/>
        </p:spPr>
        <p:txBody>
          <a:bodyPr wrap="square" rtlCol="0">
            <a:spAutoFit/>
          </a:bodyPr>
          <a:lstStyle/>
          <a:p>
            <a:r>
              <a:rPr lang="en-US" sz="4400" b="1" baseline="30000" dirty="0" smtClean="0"/>
              <a:t>13</a:t>
            </a:r>
            <a:r>
              <a:rPr lang="en-US" sz="4400" b="1" baseline="30000" dirty="0" smtClean="0"/>
              <a:t> “</a:t>
            </a:r>
            <a:r>
              <a:rPr lang="en-US" sz="4400" dirty="0" smtClean="0"/>
              <a:t>And do not present your members </a:t>
            </a:r>
            <a:r>
              <a:rPr lang="en-US" sz="4400" i="1" dirty="0" smtClean="0"/>
              <a:t>as</a:t>
            </a:r>
            <a:r>
              <a:rPr lang="en-US" sz="4400" dirty="0" smtClean="0"/>
              <a:t> instruments of unrighteousness to sin, but present yourselves to God as being alive from the dead, and </a:t>
            </a:r>
            <a:r>
              <a:rPr lang="en-US" sz="4400" dirty="0" smtClean="0"/>
              <a:t>your members</a:t>
            </a:r>
            <a:r>
              <a:rPr lang="en-US" sz="4400" dirty="0" smtClean="0"/>
              <a:t> </a:t>
            </a:r>
            <a:r>
              <a:rPr lang="en-US" sz="4400" i="1" dirty="0" smtClean="0"/>
              <a:t>as</a:t>
            </a:r>
            <a:r>
              <a:rPr lang="en-US" sz="4400" dirty="0" smtClean="0"/>
              <a:t> instruments of righteousness to </a:t>
            </a:r>
            <a:r>
              <a:rPr lang="en-US" sz="4400" dirty="0" smtClean="0"/>
              <a:t>God”</a:t>
            </a:r>
            <a:endParaRPr lang="en-US" sz="4400" dirty="0"/>
          </a:p>
        </p:txBody>
      </p:sp>
      <p:sp>
        <p:nvSpPr>
          <p:cNvPr id="3" name="TextBox 2"/>
          <p:cNvSpPr txBox="1"/>
          <p:nvPr/>
        </p:nvSpPr>
        <p:spPr>
          <a:xfrm>
            <a:off x="1448748" y="319206"/>
            <a:ext cx="9372600" cy="2862322"/>
          </a:xfrm>
          <a:prstGeom prst="rect">
            <a:avLst/>
          </a:prstGeom>
          <a:noFill/>
        </p:spPr>
        <p:txBody>
          <a:bodyPr wrap="square" rtlCol="0">
            <a:spAutoFit/>
          </a:bodyPr>
          <a:lstStyle/>
          <a:p>
            <a:pPr algn="ctr"/>
            <a:r>
              <a:rPr lang="en-US" sz="6000" b="1" baseline="30000" dirty="0" smtClean="0"/>
              <a:t> </a:t>
            </a:r>
            <a:r>
              <a:rPr lang="en-US" sz="6000" b="1" dirty="0" smtClean="0"/>
              <a:t> </a:t>
            </a:r>
            <a:r>
              <a:rPr lang="en-US" sz="6000" dirty="0" smtClean="0"/>
              <a:t>Romans 6:13</a:t>
            </a:r>
          </a:p>
          <a:p>
            <a:pPr algn="ctr"/>
            <a:endParaRPr lang="en-US" sz="60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87204" y="1519260"/>
            <a:ext cx="9372600" cy="4832092"/>
          </a:xfrm>
          <a:prstGeom prst="rect">
            <a:avLst/>
          </a:prstGeom>
          <a:noFill/>
        </p:spPr>
        <p:txBody>
          <a:bodyPr wrap="square" rtlCol="0">
            <a:spAutoFit/>
          </a:bodyPr>
          <a:lstStyle/>
          <a:p>
            <a:r>
              <a:rPr lang="en-US" sz="4400" b="1" baseline="30000" dirty="0" smtClean="0"/>
              <a:t>3</a:t>
            </a:r>
            <a:r>
              <a:rPr lang="en-US" sz="4400" b="1" baseline="30000" dirty="0" smtClean="0"/>
              <a:t> </a:t>
            </a:r>
            <a:r>
              <a:rPr lang="en-US" sz="4400" b="1" baseline="30000" dirty="0" smtClean="0"/>
              <a:t>“</a:t>
            </a:r>
            <a:r>
              <a:rPr lang="en-US" sz="4400" dirty="0" smtClean="0"/>
              <a:t>And do not present your members </a:t>
            </a:r>
            <a:r>
              <a:rPr lang="en-US" sz="4400" i="1" dirty="0" smtClean="0"/>
              <a:t>as</a:t>
            </a:r>
            <a:r>
              <a:rPr lang="en-US" sz="4400" dirty="0" smtClean="0"/>
              <a:t> instruments of unrighteousness to sin, but present yourselves to God as being alive from the dead, and your members </a:t>
            </a:r>
            <a:r>
              <a:rPr lang="en-US" sz="4400" i="1" dirty="0" smtClean="0"/>
              <a:t>as</a:t>
            </a:r>
            <a:r>
              <a:rPr lang="en-US" sz="4400" dirty="0" smtClean="0"/>
              <a:t> instruments of righteousness to God</a:t>
            </a:r>
            <a:r>
              <a:rPr lang="en-US" sz="4400" dirty="0" smtClean="0"/>
              <a:t>.”</a:t>
            </a:r>
            <a:endParaRPr lang="en-US" sz="4400" dirty="0"/>
          </a:p>
        </p:txBody>
      </p:sp>
      <p:sp>
        <p:nvSpPr>
          <p:cNvPr id="3" name="TextBox 2"/>
          <p:cNvSpPr txBox="1"/>
          <p:nvPr/>
        </p:nvSpPr>
        <p:spPr>
          <a:xfrm>
            <a:off x="1663700" y="427440"/>
            <a:ext cx="9372600" cy="2616101"/>
          </a:xfrm>
          <a:prstGeom prst="rect">
            <a:avLst/>
          </a:prstGeom>
          <a:noFill/>
        </p:spPr>
        <p:txBody>
          <a:bodyPr wrap="square" rtlCol="0">
            <a:spAutoFit/>
          </a:bodyPr>
          <a:lstStyle/>
          <a:p>
            <a:pPr algn="ctr"/>
            <a:r>
              <a:rPr lang="en-US" sz="4400" baseline="30000" dirty="0" smtClean="0"/>
              <a:t> </a:t>
            </a:r>
            <a:r>
              <a:rPr lang="en-US" sz="6000" dirty="0" smtClean="0"/>
              <a:t>Colossians 3:3</a:t>
            </a:r>
          </a:p>
          <a:p>
            <a:pPr algn="ctr"/>
            <a:endParaRPr lang="en-US" sz="44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2734" y="1638300"/>
            <a:ext cx="9372600" cy="4154984"/>
          </a:xfrm>
          <a:prstGeom prst="rect">
            <a:avLst/>
          </a:prstGeom>
          <a:noFill/>
        </p:spPr>
        <p:txBody>
          <a:bodyPr wrap="square" rtlCol="0">
            <a:spAutoFit/>
          </a:bodyPr>
          <a:lstStyle/>
          <a:p>
            <a:r>
              <a:rPr lang="en-US" sz="4400" b="1" baseline="30000" dirty="0" smtClean="0"/>
              <a:t>40 </a:t>
            </a:r>
            <a:r>
              <a:rPr lang="en-US" sz="4400" dirty="0" smtClean="0"/>
              <a:t>“Him God raised up on the third day, and showed Him openly, </a:t>
            </a:r>
            <a:r>
              <a:rPr lang="en-US" sz="4400" b="1" baseline="30000" dirty="0" smtClean="0"/>
              <a:t>41 </a:t>
            </a:r>
            <a:r>
              <a:rPr lang="en-US" sz="4400" dirty="0" smtClean="0"/>
              <a:t>not to all the people, but to witnesses chosen before by God, </a:t>
            </a:r>
            <a:r>
              <a:rPr lang="en-US" sz="4400" i="1" dirty="0" smtClean="0"/>
              <a:t>even</a:t>
            </a:r>
            <a:r>
              <a:rPr lang="en-US" sz="4400" dirty="0" smtClean="0"/>
              <a:t> to us who ate and drank with Him after He arose from the dead”</a:t>
            </a:r>
            <a:endParaRPr lang="en-US" sz="4400" dirty="0"/>
          </a:p>
        </p:txBody>
      </p:sp>
      <p:sp>
        <p:nvSpPr>
          <p:cNvPr id="3" name="TextBox 2"/>
          <p:cNvSpPr txBox="1"/>
          <p:nvPr/>
        </p:nvSpPr>
        <p:spPr>
          <a:xfrm>
            <a:off x="1663700" y="550270"/>
            <a:ext cx="9372600" cy="1938992"/>
          </a:xfrm>
          <a:prstGeom prst="rect">
            <a:avLst/>
          </a:prstGeom>
          <a:noFill/>
        </p:spPr>
        <p:txBody>
          <a:bodyPr wrap="square" rtlCol="0">
            <a:spAutoFit/>
          </a:bodyPr>
          <a:lstStyle/>
          <a:p>
            <a:pPr algn="ctr"/>
            <a:r>
              <a:rPr lang="en-US" sz="4400" baseline="30000" dirty="0" smtClean="0"/>
              <a:t> </a:t>
            </a:r>
            <a:r>
              <a:rPr lang="en-US" sz="6000" dirty="0" smtClean="0"/>
              <a:t>Acts 10:40,41</a:t>
            </a:r>
            <a:endParaRPr lang="en-US" sz="44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27200" y="1585035"/>
            <a:ext cx="9600442" cy="3416320"/>
          </a:xfrm>
          <a:prstGeom prst="rect">
            <a:avLst/>
          </a:prstGeom>
          <a:noFill/>
        </p:spPr>
        <p:txBody>
          <a:bodyPr wrap="square" rtlCol="0">
            <a:spAutoFit/>
          </a:bodyPr>
          <a:lstStyle/>
          <a:p>
            <a:r>
              <a:rPr lang="en-US" sz="3600" b="1" baseline="30000" dirty="0" smtClean="0"/>
              <a:t>14</a:t>
            </a:r>
            <a:r>
              <a:rPr lang="en-US" sz="3600" b="1" baseline="30000" dirty="0" smtClean="0"/>
              <a:t> </a:t>
            </a:r>
            <a:r>
              <a:rPr lang="en-US" sz="3600" dirty="0" smtClean="0"/>
              <a:t>And I said to him, “</a:t>
            </a:r>
            <a:r>
              <a:rPr lang="en-US" sz="3600" dirty="0" smtClean="0"/>
              <a:t>Sir,</a:t>
            </a:r>
            <a:r>
              <a:rPr lang="en-US" sz="3600" baseline="30000" dirty="0" smtClean="0"/>
              <a:t> </a:t>
            </a:r>
            <a:r>
              <a:rPr lang="en-US" sz="3600" dirty="0" smtClean="0"/>
              <a:t>you </a:t>
            </a:r>
            <a:r>
              <a:rPr lang="en-US" sz="3600" dirty="0" smtClean="0"/>
              <a:t>know.”</a:t>
            </a:r>
          </a:p>
          <a:p>
            <a:r>
              <a:rPr lang="en-US" sz="3600" dirty="0" smtClean="0"/>
              <a:t>So he said to me, “These are the ones who come out of the great tribulation, and washed their robes and made them white in the blood of the Lamb</a:t>
            </a:r>
            <a:r>
              <a:rPr lang="en-US" sz="3600" dirty="0" smtClean="0"/>
              <a:t>.”</a:t>
            </a:r>
            <a:endParaRPr lang="en-US" sz="3600" dirty="0" smtClean="0"/>
          </a:p>
          <a:p>
            <a:endParaRPr lang="en-US" sz="3600" dirty="0"/>
          </a:p>
        </p:txBody>
      </p:sp>
      <p:sp>
        <p:nvSpPr>
          <p:cNvPr id="3" name="TextBox 2"/>
          <p:cNvSpPr txBox="1"/>
          <p:nvPr/>
        </p:nvSpPr>
        <p:spPr>
          <a:xfrm>
            <a:off x="1513574" y="495680"/>
            <a:ext cx="9568407" cy="2616101"/>
          </a:xfrm>
          <a:prstGeom prst="rect">
            <a:avLst/>
          </a:prstGeom>
          <a:noFill/>
        </p:spPr>
        <p:txBody>
          <a:bodyPr wrap="square" rtlCol="0">
            <a:spAutoFit/>
          </a:bodyPr>
          <a:lstStyle/>
          <a:p>
            <a:pPr algn="ctr"/>
            <a:r>
              <a:rPr lang="en-US" sz="4400" b="1" baseline="30000" dirty="0" smtClean="0"/>
              <a:t> </a:t>
            </a:r>
            <a:r>
              <a:rPr lang="en-US" sz="6000" dirty="0" smtClean="0"/>
              <a:t>Revelation 7:14</a:t>
            </a:r>
          </a:p>
          <a:p>
            <a:pPr algn="ctr"/>
            <a:endParaRPr lang="en-US" sz="44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72609" y="1407615"/>
            <a:ext cx="9715500" cy="4832092"/>
          </a:xfrm>
          <a:prstGeom prst="rect">
            <a:avLst/>
          </a:prstGeom>
          <a:noFill/>
        </p:spPr>
        <p:txBody>
          <a:bodyPr wrap="square" rtlCol="0">
            <a:spAutoFit/>
          </a:bodyPr>
          <a:lstStyle/>
          <a:p>
            <a:r>
              <a:rPr lang="en-US" sz="4400" b="1" baseline="30000" dirty="0" smtClean="0"/>
              <a:t>9</a:t>
            </a:r>
            <a:r>
              <a:rPr lang="en-US" sz="4400" b="1" baseline="30000" dirty="0" smtClean="0"/>
              <a:t>  </a:t>
            </a:r>
            <a:r>
              <a:rPr lang="en-US" sz="4400" dirty="0" smtClean="0"/>
              <a:t>After these things I looked, and behold, a great multitude which no one could number, of all nations, tribes, peoples, and tongues, standing before the throne and before the Lamb, clothed with white robes, with palm branches in their hands</a:t>
            </a:r>
            <a:r>
              <a:rPr lang="en-US" sz="4400" dirty="0" smtClean="0"/>
              <a:t>,”</a:t>
            </a:r>
            <a:endParaRPr lang="en-US" sz="4400" dirty="0"/>
          </a:p>
        </p:txBody>
      </p:sp>
      <p:sp>
        <p:nvSpPr>
          <p:cNvPr id="3" name="TextBox 2"/>
          <p:cNvSpPr txBox="1"/>
          <p:nvPr/>
        </p:nvSpPr>
        <p:spPr>
          <a:xfrm>
            <a:off x="1636404" y="413793"/>
            <a:ext cx="9372600" cy="2616101"/>
          </a:xfrm>
          <a:prstGeom prst="rect">
            <a:avLst/>
          </a:prstGeom>
          <a:noFill/>
        </p:spPr>
        <p:txBody>
          <a:bodyPr wrap="square" rtlCol="0">
            <a:spAutoFit/>
          </a:bodyPr>
          <a:lstStyle/>
          <a:p>
            <a:pPr algn="ctr"/>
            <a:r>
              <a:rPr lang="en-US" sz="4400" baseline="30000" dirty="0" smtClean="0"/>
              <a:t> </a:t>
            </a:r>
            <a:r>
              <a:rPr lang="en-US" sz="6000" dirty="0" smtClean="0"/>
              <a:t>Revelation 7:9</a:t>
            </a:r>
          </a:p>
          <a:p>
            <a:pPr algn="ctr"/>
            <a:endParaRPr lang="en-US" sz="44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86256" y="1407615"/>
            <a:ext cx="9715500" cy="4893647"/>
          </a:xfrm>
          <a:prstGeom prst="rect">
            <a:avLst/>
          </a:prstGeom>
          <a:noFill/>
        </p:spPr>
        <p:txBody>
          <a:bodyPr wrap="square" rtlCol="0">
            <a:spAutoFit/>
          </a:bodyPr>
          <a:lstStyle/>
          <a:p>
            <a:r>
              <a:rPr lang="en-US" sz="2400" b="1" baseline="30000" dirty="0" smtClean="0"/>
              <a:t>1</a:t>
            </a:r>
            <a:r>
              <a:rPr lang="en-US" sz="2400" b="1" baseline="30000" dirty="0" smtClean="0"/>
              <a:t> “</a:t>
            </a:r>
            <a:r>
              <a:rPr lang="en-US" sz="2400" dirty="0" smtClean="0"/>
              <a:t>Then I looked, and behold, </a:t>
            </a:r>
            <a:r>
              <a:rPr lang="en-US" sz="2400" dirty="0" smtClean="0"/>
              <a:t>a</a:t>
            </a:r>
            <a:r>
              <a:rPr lang="en-US" sz="2400" baseline="30000" dirty="0" smtClean="0"/>
              <a:t> </a:t>
            </a:r>
            <a:r>
              <a:rPr lang="en-US" sz="2400" dirty="0" smtClean="0"/>
              <a:t>Lamb </a:t>
            </a:r>
            <a:r>
              <a:rPr lang="en-US" sz="2400" dirty="0" smtClean="0"/>
              <a:t>standing on Mount Zion, and with Him one hundred </a:t>
            </a:r>
            <a:r>
              <a:rPr lang="en-US" sz="2400" i="1" dirty="0" smtClean="0"/>
              <a:t>and</a:t>
            </a:r>
            <a:r>
              <a:rPr lang="en-US" sz="2400" dirty="0" smtClean="0"/>
              <a:t> forty-four thousand, </a:t>
            </a:r>
            <a:r>
              <a:rPr lang="en-US" sz="2400" dirty="0" smtClean="0"/>
              <a:t>having</a:t>
            </a:r>
            <a:r>
              <a:rPr lang="en-US" sz="2400" baseline="30000" dirty="0" smtClean="0"/>
              <a:t> </a:t>
            </a:r>
            <a:r>
              <a:rPr lang="en-US" sz="2400" dirty="0" smtClean="0"/>
              <a:t>His </a:t>
            </a:r>
            <a:r>
              <a:rPr lang="en-US" sz="2400" dirty="0" smtClean="0"/>
              <a:t>Father’s name written on their foreheads. </a:t>
            </a:r>
            <a:r>
              <a:rPr lang="en-US" sz="2400" b="1" baseline="30000" dirty="0" smtClean="0"/>
              <a:t>2 </a:t>
            </a:r>
            <a:r>
              <a:rPr lang="en-US" sz="2400" dirty="0" smtClean="0"/>
              <a:t>And I heard a voice from heaven, like the voice of many waters, and like the voice of loud thunder. And I heard the sound of harpists playing their harps. </a:t>
            </a:r>
            <a:r>
              <a:rPr lang="en-US" sz="2400" b="1" baseline="30000" dirty="0" smtClean="0"/>
              <a:t>3 </a:t>
            </a:r>
            <a:r>
              <a:rPr lang="en-US" sz="2400" dirty="0" smtClean="0"/>
              <a:t>They sang as it were a new song before the throne, before the four living creatures, and the elders; and no one could learn that song except the hundred </a:t>
            </a:r>
            <a:r>
              <a:rPr lang="en-US" sz="2400" i="1" dirty="0" smtClean="0"/>
              <a:t>and</a:t>
            </a:r>
            <a:r>
              <a:rPr lang="en-US" sz="2400" dirty="0" smtClean="0"/>
              <a:t> forty-four thousand who were redeemed from the earth. </a:t>
            </a:r>
            <a:r>
              <a:rPr lang="en-US" sz="2400" b="1" baseline="30000" dirty="0" smtClean="0"/>
              <a:t>4 </a:t>
            </a:r>
            <a:r>
              <a:rPr lang="en-US" sz="2400" dirty="0" smtClean="0"/>
              <a:t>These are the ones who were not defiled with women, for they are virgins. These are the ones who follow the Lamb wherever He goes. These were </a:t>
            </a:r>
            <a:r>
              <a:rPr lang="en-US" sz="2400" dirty="0" smtClean="0"/>
              <a:t>redeemed from</a:t>
            </a:r>
            <a:r>
              <a:rPr lang="en-US" sz="2400" dirty="0" smtClean="0"/>
              <a:t> </a:t>
            </a:r>
            <a:r>
              <a:rPr lang="en-US" sz="2400" i="1" dirty="0" smtClean="0"/>
              <a:t>among</a:t>
            </a:r>
            <a:r>
              <a:rPr lang="en-US" sz="2400" dirty="0" smtClean="0"/>
              <a:t> men, </a:t>
            </a:r>
            <a:r>
              <a:rPr lang="en-US" sz="2400" i="1" dirty="0" smtClean="0"/>
              <a:t>being</a:t>
            </a:r>
            <a:r>
              <a:rPr lang="en-US" sz="2400" dirty="0" smtClean="0"/>
              <a:t> </a:t>
            </a:r>
            <a:r>
              <a:rPr lang="en-US" sz="2400" dirty="0" err="1" smtClean="0"/>
              <a:t>firstfruits</a:t>
            </a:r>
            <a:r>
              <a:rPr lang="en-US" sz="2400" dirty="0" smtClean="0"/>
              <a:t> to God and to the Lamb.</a:t>
            </a:r>
            <a:r>
              <a:rPr lang="en-US" sz="2400" b="1" baseline="30000" dirty="0" smtClean="0"/>
              <a:t>5 </a:t>
            </a:r>
            <a:r>
              <a:rPr lang="en-US" sz="2400" dirty="0" smtClean="0"/>
              <a:t>And in their mouth was found no </a:t>
            </a:r>
            <a:r>
              <a:rPr lang="en-US" sz="2400" dirty="0" smtClean="0"/>
              <a:t>deceit,</a:t>
            </a:r>
            <a:r>
              <a:rPr lang="en-US" sz="2400" baseline="30000" dirty="0" smtClean="0"/>
              <a:t> </a:t>
            </a:r>
            <a:r>
              <a:rPr lang="en-US" sz="2400" dirty="0" smtClean="0"/>
              <a:t>for </a:t>
            </a:r>
            <a:r>
              <a:rPr lang="en-US" sz="2400" dirty="0" smtClean="0"/>
              <a:t>they are without fault before the throne of God</a:t>
            </a:r>
            <a:r>
              <a:rPr lang="en-US" sz="2400" dirty="0" smtClean="0"/>
              <a:t>.”</a:t>
            </a:r>
            <a:endParaRPr lang="en-US" sz="2400" dirty="0"/>
          </a:p>
        </p:txBody>
      </p:sp>
      <p:sp>
        <p:nvSpPr>
          <p:cNvPr id="3" name="TextBox 2"/>
          <p:cNvSpPr txBox="1"/>
          <p:nvPr/>
        </p:nvSpPr>
        <p:spPr>
          <a:xfrm>
            <a:off x="1663700" y="454736"/>
            <a:ext cx="9372600" cy="2862322"/>
          </a:xfrm>
          <a:prstGeom prst="rect">
            <a:avLst/>
          </a:prstGeom>
          <a:noFill/>
        </p:spPr>
        <p:txBody>
          <a:bodyPr wrap="square" rtlCol="0">
            <a:spAutoFit/>
          </a:bodyPr>
          <a:lstStyle/>
          <a:p>
            <a:pPr algn="ctr"/>
            <a:r>
              <a:rPr lang="en-US" sz="6000" baseline="30000" dirty="0" smtClean="0"/>
              <a:t> </a:t>
            </a:r>
            <a:r>
              <a:rPr lang="en-US" sz="6000" dirty="0" smtClean="0"/>
              <a:t>Revelation 14:1-5</a:t>
            </a:r>
          </a:p>
          <a:p>
            <a:pPr algn="ctr"/>
            <a:endParaRPr lang="en-US" sz="60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92572" y="1980820"/>
            <a:ext cx="9512489" cy="3477875"/>
          </a:xfrm>
          <a:prstGeom prst="rect">
            <a:avLst/>
          </a:prstGeom>
          <a:noFill/>
        </p:spPr>
        <p:txBody>
          <a:bodyPr wrap="square" rtlCol="0">
            <a:spAutoFit/>
          </a:bodyPr>
          <a:lstStyle/>
          <a:p>
            <a:r>
              <a:rPr lang="en-US" sz="3200" b="1" baseline="30000" dirty="0" smtClean="0"/>
              <a:t>2</a:t>
            </a:r>
            <a:r>
              <a:rPr lang="en-US" sz="3200" b="1" dirty="0" smtClean="0"/>
              <a:t> “</a:t>
            </a:r>
            <a:r>
              <a:rPr lang="en-US" sz="3200" b="1" baseline="30000" dirty="0" smtClean="0"/>
              <a:t> </a:t>
            </a:r>
            <a:r>
              <a:rPr lang="en-US" sz="4400" dirty="0" smtClean="0"/>
              <a:t>And I heard a voice from heaven, like the voice of many waters, and like the voice of loud thunder. And I heard the sound of harpists playing their harps</a:t>
            </a:r>
            <a:r>
              <a:rPr lang="en-US" sz="4400" dirty="0" smtClean="0"/>
              <a:t>.”</a:t>
            </a:r>
            <a:endParaRPr lang="en-US" sz="4400" dirty="0"/>
          </a:p>
        </p:txBody>
      </p:sp>
      <p:sp>
        <p:nvSpPr>
          <p:cNvPr id="3" name="TextBox 2"/>
          <p:cNvSpPr txBox="1"/>
          <p:nvPr/>
        </p:nvSpPr>
        <p:spPr>
          <a:xfrm>
            <a:off x="1650052" y="645805"/>
            <a:ext cx="9372600" cy="2616101"/>
          </a:xfrm>
          <a:prstGeom prst="rect">
            <a:avLst/>
          </a:prstGeom>
          <a:noFill/>
        </p:spPr>
        <p:txBody>
          <a:bodyPr wrap="square" rtlCol="0">
            <a:spAutoFit/>
          </a:bodyPr>
          <a:lstStyle/>
          <a:p>
            <a:pPr algn="ctr"/>
            <a:r>
              <a:rPr lang="en-US" sz="4400" b="1" baseline="30000" dirty="0" smtClean="0"/>
              <a:t> </a:t>
            </a:r>
            <a:r>
              <a:rPr lang="en-US" sz="6000" dirty="0" smtClean="0"/>
              <a:t>Revelation 14:2</a:t>
            </a:r>
          </a:p>
          <a:p>
            <a:pPr algn="ctr"/>
            <a:endParaRPr lang="en-US" sz="4400" dirty="0" smtClean="0"/>
          </a:p>
          <a:p>
            <a:pPr algn="ctr"/>
            <a:endParaRPr lang="en-US" sz="6000" dirty="0"/>
          </a:p>
        </p:txBody>
      </p:sp>
    </p:spTree>
  </p:cSld>
  <p:clrMapOvr>
    <a:masterClrMapping/>
  </p:clrMapOvr>
  <p:transition advClick="0" advTm="86399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8501" y="2301009"/>
            <a:ext cx="8940800" cy="1862048"/>
          </a:xfrm>
          <a:prstGeom prst="rect">
            <a:avLst/>
          </a:prstGeom>
          <a:noFill/>
        </p:spPr>
        <p:txBody>
          <a:bodyPr wrap="square" rtlCol="0">
            <a:spAutoFit/>
          </a:bodyPr>
          <a:lstStyle/>
          <a:p>
            <a:pPr algn="ctr"/>
            <a:r>
              <a:rPr lang="en-US" sz="11500" b="1" dirty="0" smtClean="0">
                <a:solidFill>
                  <a:srgbClr val="006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QUESTIONS</a:t>
            </a:r>
          </a:p>
        </p:txBody>
      </p:sp>
    </p:spTree>
  </p:cSld>
  <p:clrMapOvr>
    <a:masterClrMapping/>
  </p:clrMapOvr>
  <p:transition advClick="0" advTm="86399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6399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6399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1118548"/>
            <a:ext cx="9372600" cy="3477875"/>
          </a:xfrm>
          <a:prstGeom prst="rect">
            <a:avLst/>
          </a:prstGeom>
          <a:noFill/>
        </p:spPr>
        <p:txBody>
          <a:bodyPr wrap="square" rtlCol="0">
            <a:spAutoFit/>
          </a:bodyPr>
          <a:lstStyle/>
          <a:p>
            <a:r>
              <a:rPr lang="en-US" sz="4400" dirty="0" smtClean="0"/>
              <a:t>1. What was Matthew’s profession in the Bible before he met Jesus?</a:t>
            </a:r>
          </a:p>
          <a:p>
            <a:r>
              <a:rPr lang="en-US" sz="4400" u="sng" dirty="0" smtClean="0">
                <a:solidFill>
                  <a:srgbClr val="FF0000"/>
                </a:solidFill>
              </a:rPr>
              <a:t>Tax Collector </a:t>
            </a:r>
            <a:endParaRPr lang="en-US" sz="4400" dirty="0" smtClean="0">
              <a:solidFill>
                <a:srgbClr val="FF0000"/>
              </a:solidFill>
            </a:endParaRPr>
          </a:p>
          <a:p>
            <a:pPr algn="ctr"/>
            <a:endParaRPr lang="en-US" sz="4400" dirty="0" smtClean="0"/>
          </a:p>
          <a:p>
            <a:r>
              <a:rPr lang="en-US" sz="4400" dirty="0" smtClean="0"/>
              <a:t>                                  </a:t>
            </a:r>
            <a:endParaRPr lang="en-US" sz="4400" dirty="0"/>
          </a:p>
        </p:txBody>
      </p:sp>
    </p:spTree>
  </p:cSld>
  <p:clrMapOvr>
    <a:masterClrMapping/>
  </p:clrMapOvr>
  <p:transition advClick="0" advTm="86399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68227" y="1028700"/>
            <a:ext cx="9372600" cy="2123658"/>
          </a:xfrm>
          <a:prstGeom prst="rect">
            <a:avLst/>
          </a:prstGeom>
          <a:noFill/>
        </p:spPr>
        <p:txBody>
          <a:bodyPr wrap="square" rtlCol="0">
            <a:spAutoFit/>
          </a:bodyPr>
          <a:lstStyle/>
          <a:p>
            <a:r>
              <a:rPr lang="en-US" sz="4400" dirty="0" smtClean="0"/>
              <a:t>2. In Matthew 9:9 what two words did Jesus say to Matthew that changed his life forever?  </a:t>
            </a:r>
            <a:r>
              <a:rPr lang="en-US" sz="4400" u="sng" dirty="0" smtClean="0">
                <a:solidFill>
                  <a:srgbClr val="FF0000"/>
                </a:solidFill>
              </a:rPr>
              <a:t>Follow</a:t>
            </a:r>
            <a:r>
              <a:rPr lang="en-US" sz="4400" dirty="0" smtClean="0">
                <a:solidFill>
                  <a:srgbClr val="FF0000"/>
                </a:solidFill>
              </a:rPr>
              <a:t> </a:t>
            </a:r>
            <a:r>
              <a:rPr lang="en-US" sz="4400" u="sng" dirty="0" smtClean="0">
                <a:solidFill>
                  <a:srgbClr val="FF0000"/>
                </a:solidFill>
              </a:rPr>
              <a:t>Me</a:t>
            </a:r>
            <a:r>
              <a:rPr lang="en-US" sz="4400" dirty="0" smtClean="0">
                <a:solidFill>
                  <a:srgbClr val="FF0000"/>
                </a:solidFill>
              </a:rPr>
              <a:t>                                  </a:t>
            </a:r>
            <a:endParaRPr lang="en-US" sz="4400" dirty="0">
              <a:solidFill>
                <a:srgbClr val="FF0000"/>
              </a:solidFill>
            </a:endParaRPr>
          </a:p>
        </p:txBody>
      </p:sp>
    </p:spTree>
  </p:cSld>
  <p:clrMapOvr>
    <a:masterClrMapping/>
  </p:clrMapOvr>
  <p:transition advClick="0" advTm="86399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95500" y="1219200"/>
            <a:ext cx="9372600" cy="4154984"/>
          </a:xfrm>
          <a:prstGeom prst="rect">
            <a:avLst/>
          </a:prstGeom>
          <a:noFill/>
        </p:spPr>
        <p:txBody>
          <a:bodyPr wrap="square" rtlCol="0">
            <a:spAutoFit/>
          </a:bodyPr>
          <a:lstStyle/>
          <a:p>
            <a:r>
              <a:rPr lang="en-US" sz="4400" dirty="0" smtClean="0"/>
              <a:t>3. According to Matthew 16:24 what two things must we do to follow Jesus?  </a:t>
            </a:r>
            <a:endParaRPr lang="en-US" sz="4400" dirty="0" smtClean="0"/>
          </a:p>
          <a:p>
            <a:r>
              <a:rPr lang="en-US" sz="4400" dirty="0" smtClean="0"/>
              <a:t>Deny </a:t>
            </a:r>
            <a:r>
              <a:rPr lang="en-US" sz="4400" u="sng" dirty="0" smtClean="0">
                <a:solidFill>
                  <a:srgbClr val="FF0000"/>
                </a:solidFill>
              </a:rPr>
              <a:t>ourselves</a:t>
            </a:r>
            <a:r>
              <a:rPr lang="en-US" sz="4400" dirty="0" smtClean="0"/>
              <a:t> and </a:t>
            </a:r>
            <a:r>
              <a:rPr lang="en-US" sz="4400" dirty="0" smtClean="0"/>
              <a:t>take </a:t>
            </a:r>
            <a:r>
              <a:rPr lang="en-US" sz="4400" dirty="0" smtClean="0"/>
              <a:t>up our</a:t>
            </a:r>
            <a:r>
              <a:rPr lang="en-US" sz="4400" u="sng" dirty="0" smtClean="0"/>
              <a:t> </a:t>
            </a:r>
            <a:r>
              <a:rPr lang="en-US" sz="4400" u="sng" dirty="0" smtClean="0">
                <a:solidFill>
                  <a:srgbClr val="FF0000"/>
                </a:solidFill>
              </a:rPr>
              <a:t>cross</a:t>
            </a:r>
            <a:endParaRPr lang="en-US" sz="4400" dirty="0" smtClean="0">
              <a:solidFill>
                <a:srgbClr val="FF0000"/>
              </a:solidFill>
            </a:endParaRPr>
          </a:p>
          <a:p>
            <a:r>
              <a:rPr lang="en-US" sz="4400" dirty="0" smtClean="0"/>
              <a:t>                                  </a:t>
            </a:r>
            <a:endParaRPr lang="en-US" sz="4400" dirty="0"/>
          </a:p>
        </p:txBody>
      </p:sp>
    </p:spTree>
  </p:cSld>
  <p:clrMapOvr>
    <a:masterClrMapping/>
  </p:clrMapOvr>
  <p:transition advClick="0" advTm="86399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95774" y="1081395"/>
            <a:ext cx="8470900" cy="2123658"/>
          </a:xfrm>
          <a:prstGeom prst="rect">
            <a:avLst/>
          </a:prstGeom>
          <a:noFill/>
        </p:spPr>
        <p:txBody>
          <a:bodyPr wrap="square" rtlCol="0">
            <a:spAutoFit/>
          </a:bodyPr>
          <a:lstStyle/>
          <a:p>
            <a:pPr marL="742950" indent="-742950"/>
            <a:r>
              <a:rPr lang="en-US" sz="4400" dirty="0" smtClean="0"/>
              <a:t>4.  Our cross is the place where </a:t>
            </a:r>
            <a:r>
              <a:rPr lang="en-US" sz="4400" u="sng" dirty="0" smtClean="0">
                <a:solidFill>
                  <a:srgbClr val="FF0000"/>
                </a:solidFill>
              </a:rPr>
              <a:t>God’s will</a:t>
            </a:r>
            <a:r>
              <a:rPr lang="en-US" sz="4400" dirty="0" smtClean="0">
                <a:solidFill>
                  <a:srgbClr val="FF0000"/>
                </a:solidFill>
              </a:rPr>
              <a:t> </a:t>
            </a:r>
            <a:r>
              <a:rPr lang="en-US" sz="4400" dirty="0" smtClean="0"/>
              <a:t>and </a:t>
            </a:r>
            <a:r>
              <a:rPr lang="en-US" sz="4400" u="sng" dirty="0" smtClean="0">
                <a:solidFill>
                  <a:srgbClr val="FF0000"/>
                </a:solidFill>
              </a:rPr>
              <a:t>our will</a:t>
            </a:r>
            <a:r>
              <a:rPr lang="en-US" sz="4400" dirty="0" smtClean="0">
                <a:solidFill>
                  <a:srgbClr val="FF0000"/>
                </a:solidFill>
              </a:rPr>
              <a:t> </a:t>
            </a:r>
            <a:r>
              <a:rPr lang="en-US" sz="4400" dirty="0" smtClean="0"/>
              <a:t>cross.  </a:t>
            </a:r>
          </a:p>
          <a:p>
            <a:pPr marL="742950" indent="-742950"/>
            <a:endParaRPr lang="en-US" sz="4400" dirty="0" smtClean="0"/>
          </a:p>
        </p:txBody>
      </p:sp>
    </p:spTree>
  </p:cSld>
  <p:clrMapOvr>
    <a:masterClrMapping/>
  </p:clrMapOvr>
  <p:transition advClick="0" advTm="86399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4700" y="1143000"/>
            <a:ext cx="8636000" cy="2800767"/>
          </a:xfrm>
          <a:prstGeom prst="rect">
            <a:avLst/>
          </a:prstGeom>
          <a:noFill/>
        </p:spPr>
        <p:txBody>
          <a:bodyPr wrap="square" rtlCol="0">
            <a:spAutoFit/>
          </a:bodyPr>
          <a:lstStyle/>
          <a:p>
            <a:r>
              <a:rPr lang="en-US" sz="4400" dirty="0" smtClean="0"/>
              <a:t>5. Romans 6:6 says that our </a:t>
            </a:r>
            <a:r>
              <a:rPr lang="en-US" sz="4400" u="sng" dirty="0" smtClean="0">
                <a:solidFill>
                  <a:srgbClr val="FF0000"/>
                </a:solidFill>
              </a:rPr>
              <a:t>old</a:t>
            </a:r>
            <a:r>
              <a:rPr lang="en-US" sz="4400" u="sng" dirty="0" smtClean="0"/>
              <a:t> </a:t>
            </a:r>
            <a:r>
              <a:rPr lang="en-US" sz="4400" u="sng" dirty="0" smtClean="0">
                <a:solidFill>
                  <a:srgbClr val="FF0000"/>
                </a:solidFill>
              </a:rPr>
              <a:t>man</a:t>
            </a:r>
            <a:r>
              <a:rPr lang="en-US" sz="4400" dirty="0" smtClean="0"/>
              <a:t> (sinful nature) was crucified with </a:t>
            </a:r>
            <a:r>
              <a:rPr lang="en-US" sz="4400" u="sng" dirty="0" smtClean="0">
                <a:solidFill>
                  <a:srgbClr val="FF0000"/>
                </a:solidFill>
              </a:rPr>
              <a:t>Him (Jesus</a:t>
            </a:r>
            <a:r>
              <a:rPr lang="en-US" sz="4400" u="sng" dirty="0" smtClean="0">
                <a:solidFill>
                  <a:srgbClr val="FF0000"/>
                </a:solidFill>
              </a:rPr>
              <a:t>)</a:t>
            </a:r>
            <a:endParaRPr lang="en-US" sz="4400" dirty="0" smtClean="0">
              <a:solidFill>
                <a:srgbClr val="FF0000"/>
              </a:solidFill>
            </a:endParaRPr>
          </a:p>
          <a:p>
            <a:endParaRPr lang="en-US" sz="4400" dirty="0"/>
          </a:p>
        </p:txBody>
      </p:sp>
    </p:spTree>
  </p:cSld>
  <p:clrMapOvr>
    <a:masterClrMapping/>
  </p:clrMapOvr>
  <p:transition advClick="0" advTm="86399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3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3017</TotalTime>
  <Words>364</Words>
  <Application>Microsoft Office PowerPoint</Application>
  <PresentationFormat>Custom</PresentationFormat>
  <Paragraphs>60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3_Title &amp; Subtitle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Gail</cp:lastModifiedBy>
  <cp:revision>284</cp:revision>
  <dcterms:created xsi:type="dcterms:W3CDTF">2015-05-22T23:05:41Z</dcterms:created>
  <dcterms:modified xsi:type="dcterms:W3CDTF">2015-10-17T01:27:51Z</dcterms:modified>
</cp:coreProperties>
</file>