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523" r:id="rId2"/>
    <p:sldId id="536" r:id="rId3"/>
    <p:sldId id="537" r:id="rId4"/>
    <p:sldId id="524" r:id="rId5"/>
    <p:sldId id="525" r:id="rId6"/>
    <p:sldId id="526" r:id="rId7"/>
    <p:sldId id="527" r:id="rId8"/>
    <p:sldId id="528" r:id="rId9"/>
    <p:sldId id="529" r:id="rId10"/>
    <p:sldId id="530" r:id="rId11"/>
    <p:sldId id="531" r:id="rId12"/>
    <p:sldId id="532" r:id="rId13"/>
    <p:sldId id="533" r:id="rId14"/>
    <p:sldId id="534" r:id="rId15"/>
    <p:sldId id="559" r:id="rId16"/>
    <p:sldId id="540" r:id="rId17"/>
    <p:sldId id="538" r:id="rId18"/>
    <p:sldId id="541" r:id="rId19"/>
    <p:sldId id="542" r:id="rId20"/>
    <p:sldId id="543" r:id="rId21"/>
    <p:sldId id="544" r:id="rId22"/>
    <p:sldId id="551" r:id="rId23"/>
    <p:sldId id="545" r:id="rId24"/>
    <p:sldId id="552" r:id="rId25"/>
    <p:sldId id="561" r:id="rId26"/>
    <p:sldId id="546" r:id="rId27"/>
    <p:sldId id="553" r:id="rId28"/>
    <p:sldId id="554" r:id="rId29"/>
    <p:sldId id="555" r:id="rId30"/>
    <p:sldId id="556" r:id="rId31"/>
    <p:sldId id="557" r:id="rId32"/>
    <p:sldId id="558" r:id="rId33"/>
    <p:sldId id="562" r:id="rId34"/>
    <p:sldId id="563" r:id="rId35"/>
    <p:sldId id="564" r:id="rId36"/>
    <p:sldId id="5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00"/>
    <a:srgbClr val="009900"/>
    <a:srgbClr val="81AAB3"/>
    <a:srgbClr val="B6D5D5"/>
    <a:srgbClr val="82B8C0"/>
    <a:srgbClr val="F0F5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06" autoAdjust="0"/>
    <p:restoredTop sz="94660" autoAdjust="0"/>
  </p:normalViewPr>
  <p:slideViewPr>
    <p:cSldViewPr snapToGrid="0" showGuides="1">
      <p:cViewPr>
        <p:scale>
          <a:sx n="70" d="100"/>
          <a:sy n="70" d="100"/>
        </p:scale>
        <p:origin x="-348" y="-96"/>
      </p:cViewPr>
      <p:guideLst>
        <p:guide orient="horz" pos="2160"/>
        <p:guide pos="3840"/>
      </p:guideLst>
    </p:cSldViewPr>
  </p:slideViewPr>
  <p:outlineViewPr>
    <p:cViewPr>
      <p:scale>
        <a:sx n="33" d="100"/>
        <a:sy n="33" d="100"/>
      </p:scale>
      <p:origin x="0" y="281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15738260"/>
      </p:ext>
    </p:extLst>
  </p:cSld>
  <p:clrMapOvr>
    <a:masterClrMapping/>
  </p:clrMapOvr>
  <p:transition advClick="0" advTm="8639900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190625" y="3536156"/>
            <a:ext cx="9810750" cy="33218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1026" name="Rectangle 2"/>
          <p:cNvSpPr>
            <a:spLocks noGrp="1" noChangeArrowheads="1"/>
          </p:cNvSpPr>
          <p:nvPr>
            <p:ph type="title"/>
          </p:nvPr>
        </p:nvSpPr>
        <p:spPr bwMode="auto">
          <a:xfrm>
            <a:off x="1190625" y="0"/>
            <a:ext cx="9810750" cy="34736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smtClean="0">
                <a:sym typeface="Gill Sans" charset="0"/>
              </a:rPr>
              <a:t>Click to edit Master title style</a:t>
            </a:r>
          </a:p>
        </p:txBody>
      </p:sp>
    </p:spTree>
    <p:extLst>
      <p:ext uri="{BB962C8B-B14F-4D97-AF65-F5344CB8AC3E}">
        <p14:creationId xmlns:p14="http://schemas.microsoft.com/office/powerpoint/2010/main" xmlns="" val="1943233373"/>
      </p:ext>
    </p:extLst>
  </p:cSld>
  <p:clrMap bg1="lt1" tx1="dk1" bg2="lt2" tx2="dk2" accent1="accent1" accent2="accent2" accent3="accent3" accent4="accent4" accent5="accent5" accent6="accent6" hlink="hlink" folHlink="folHlink"/>
  <p:sldLayoutIdLst>
    <p:sldLayoutId id="2147483663" r:id="rId1"/>
  </p:sldLayoutIdLst>
  <p:transition advClick="0" advTm="86399000"/>
  <p:txStyles>
    <p:titleStyle>
      <a:lvl1pPr algn="ctr" rtl="0" fontAlgn="base">
        <a:spcBef>
          <a:spcPct val="0"/>
        </a:spcBef>
        <a:spcAft>
          <a:spcPct val="0"/>
        </a:spcAft>
        <a:defRPr sz="5906" kern="1200">
          <a:solidFill>
            <a:schemeClr val="tx1"/>
          </a:solidFill>
          <a:latin typeface="+mj-lt"/>
          <a:ea typeface="+mj-ea"/>
          <a:cs typeface="+mj-cs"/>
          <a:sym typeface="Gill Sans" charset="0"/>
        </a:defRPr>
      </a:lvl1pPr>
      <a:lvl2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5pPr>
      <a:lvl6pPr marL="321457"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531" kern="1200">
          <a:solidFill>
            <a:schemeClr val="tx1"/>
          </a:solidFill>
          <a:latin typeface="+mn-lt"/>
          <a:ea typeface="+mn-ea"/>
          <a:cs typeface="+mn-cs"/>
          <a:sym typeface="Gill Sans" charset="0"/>
        </a:defRPr>
      </a:lvl1pPr>
      <a:lvl2pPr algn="ctr" rtl="0" fontAlgn="base">
        <a:spcBef>
          <a:spcPct val="0"/>
        </a:spcBef>
        <a:spcAft>
          <a:spcPct val="0"/>
        </a:spcAft>
        <a:defRPr sz="2531" kern="1200">
          <a:solidFill>
            <a:schemeClr val="tx1"/>
          </a:solidFill>
          <a:latin typeface="+mn-lt"/>
          <a:ea typeface="+mn-ea"/>
          <a:cs typeface="+mn-cs"/>
          <a:sym typeface="Gill Sans" charset="0"/>
        </a:defRPr>
      </a:lvl2pPr>
      <a:lvl3pPr algn="ctr" rtl="0" fontAlgn="base">
        <a:spcBef>
          <a:spcPct val="0"/>
        </a:spcBef>
        <a:spcAft>
          <a:spcPct val="0"/>
        </a:spcAft>
        <a:defRPr sz="2531" kern="1200">
          <a:solidFill>
            <a:schemeClr val="tx1"/>
          </a:solidFill>
          <a:latin typeface="+mn-lt"/>
          <a:ea typeface="+mn-ea"/>
          <a:cs typeface="+mn-cs"/>
          <a:sym typeface="Gill Sans" charset="0"/>
        </a:defRPr>
      </a:lvl3pPr>
      <a:lvl4pPr algn="ctr" rtl="0" fontAlgn="base">
        <a:spcBef>
          <a:spcPct val="0"/>
        </a:spcBef>
        <a:spcAft>
          <a:spcPct val="0"/>
        </a:spcAft>
        <a:defRPr sz="2531" kern="1200">
          <a:solidFill>
            <a:schemeClr val="tx1"/>
          </a:solidFill>
          <a:latin typeface="+mn-lt"/>
          <a:ea typeface="+mn-ea"/>
          <a:cs typeface="+mn-cs"/>
          <a:sym typeface="Gill Sans" charset="0"/>
        </a:defRPr>
      </a:lvl4pPr>
      <a:lvl5pPr algn="ctr" rtl="0" fontAlgn="base">
        <a:spcBef>
          <a:spcPct val="0"/>
        </a:spcBef>
        <a:spcAft>
          <a:spcPct val="0"/>
        </a:spcAft>
        <a:defRPr sz="2531" kern="1200">
          <a:solidFill>
            <a:schemeClr val="tx1"/>
          </a:solidFill>
          <a:latin typeface="+mn-lt"/>
          <a:ea typeface="+mn-ea"/>
          <a:cs typeface="+mn-cs"/>
          <a:sym typeface="Gill Sans"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1" y="843996"/>
            <a:ext cx="9169400" cy="1200329"/>
          </a:xfrm>
          <a:prstGeom prst="rect">
            <a:avLst/>
          </a:prstGeom>
          <a:noFill/>
        </p:spPr>
        <p:txBody>
          <a:bodyPr wrap="square" rtlCol="0">
            <a:spAutoFit/>
          </a:bodyPr>
          <a:lstStyle/>
          <a:p>
            <a:pPr algn="ctr"/>
            <a:r>
              <a:rPr lang="en-US" sz="7200" b="1" dirty="0" smtClean="0">
                <a:solidFill>
                  <a:srgbClr val="006600"/>
                </a:solidFill>
                <a:effectLst>
                  <a:outerShdw blurRad="38100" dist="38100" dir="2700000" algn="tl">
                    <a:srgbClr val="000000">
                      <a:alpha val="43137"/>
                    </a:srgbClr>
                  </a:outerShdw>
                </a:effectLst>
                <a:latin typeface="Baskerville Old Face" panose="02020602080505020303" pitchFamily="18" charset="0"/>
              </a:rPr>
              <a:t>The </a:t>
            </a:r>
            <a:r>
              <a:rPr lang="en-US" sz="7200" b="1" dirty="0" smtClean="0">
                <a:solidFill>
                  <a:srgbClr val="006600"/>
                </a:solidFill>
                <a:effectLst>
                  <a:outerShdw blurRad="38100" dist="38100" dir="2700000" algn="tl">
                    <a:srgbClr val="000000">
                      <a:alpha val="43137"/>
                    </a:srgbClr>
                  </a:outerShdw>
                </a:effectLst>
                <a:latin typeface="Baskerville Old Face" panose="02020602080505020303" pitchFamily="18" charset="0"/>
              </a:rPr>
              <a:t>Difference-Maker</a:t>
            </a:r>
            <a:endParaRPr lang="en-US" sz="7200" b="1" dirty="0" smtClean="0">
              <a:solidFill>
                <a:srgbClr val="006600"/>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TextBox 6"/>
          <p:cNvSpPr txBox="1"/>
          <p:nvPr/>
        </p:nvSpPr>
        <p:spPr>
          <a:xfrm>
            <a:off x="1600200" y="6120825"/>
            <a:ext cx="5803900" cy="584775"/>
          </a:xfrm>
          <a:prstGeom prst="rect">
            <a:avLst/>
          </a:prstGeom>
          <a:noFill/>
        </p:spPr>
        <p:txBody>
          <a:bodyPr wrap="square" rtlCol="0">
            <a:spAutoFit/>
          </a:bodyPr>
          <a:lstStyle/>
          <a:p>
            <a:r>
              <a:rPr lang="en-US" sz="3200" b="1" dirty="0" smtClean="0"/>
              <a:t>Sunday, September </a:t>
            </a:r>
            <a:r>
              <a:rPr lang="en-US" sz="3200" b="1" dirty="0" smtClean="0"/>
              <a:t>27</a:t>
            </a:r>
            <a:r>
              <a:rPr lang="en-US" sz="3200" b="1" dirty="0" smtClean="0"/>
              <a:t>, </a:t>
            </a:r>
            <a:r>
              <a:rPr lang="en-US" sz="3200" b="1" dirty="0" smtClean="0"/>
              <a:t>2015</a:t>
            </a:r>
            <a:endParaRPr lang="en-US" sz="3200" b="1" dirty="0"/>
          </a:p>
        </p:txBody>
      </p:sp>
      <p:sp>
        <p:nvSpPr>
          <p:cNvPr id="8" name="TextBox 7"/>
          <p:cNvSpPr txBox="1"/>
          <p:nvPr/>
        </p:nvSpPr>
        <p:spPr>
          <a:xfrm>
            <a:off x="7962900" y="6095425"/>
            <a:ext cx="3768147" cy="584775"/>
          </a:xfrm>
          <a:prstGeom prst="rect">
            <a:avLst/>
          </a:prstGeom>
          <a:noFill/>
        </p:spPr>
        <p:txBody>
          <a:bodyPr wrap="none" rtlCol="0">
            <a:spAutoFit/>
          </a:bodyPr>
          <a:lstStyle/>
          <a:p>
            <a:r>
              <a:rPr lang="en-US" sz="3200" b="1" dirty="0" smtClean="0"/>
              <a:t>Wayne </a:t>
            </a:r>
            <a:r>
              <a:rPr lang="en-US" sz="3200" b="1" dirty="0" err="1" smtClean="0"/>
              <a:t>Hartsgrove</a:t>
            </a:r>
            <a:endParaRPr lang="en-US" sz="3200" b="1" dirty="0"/>
          </a:p>
        </p:txBody>
      </p:sp>
    </p:spTree>
  </p:cSld>
  <p:clrMapOvr>
    <a:masterClrMapping/>
  </p:clrMapOvr>
  <p:transition advClick="0" advTm="86399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079500"/>
            <a:ext cx="8585200" cy="5509200"/>
          </a:xfrm>
          <a:prstGeom prst="rect">
            <a:avLst/>
          </a:prstGeom>
          <a:noFill/>
        </p:spPr>
        <p:txBody>
          <a:bodyPr wrap="square" rtlCol="0">
            <a:spAutoFit/>
          </a:bodyPr>
          <a:lstStyle/>
          <a:p>
            <a:r>
              <a:rPr lang="en-US" sz="4400" dirty="0" smtClean="0"/>
              <a:t>6. </a:t>
            </a:r>
            <a:r>
              <a:rPr lang="en-US" sz="4400" dirty="0" smtClean="0"/>
              <a:t>We must cover all the bases if we’re not sure if God is </a:t>
            </a:r>
            <a:r>
              <a:rPr lang="en-US" sz="4400" u="sng" dirty="0" smtClean="0"/>
              <a:t>TESTING </a:t>
            </a:r>
            <a:r>
              <a:rPr lang="en-US" sz="4400" dirty="0" smtClean="0"/>
              <a:t>us, </a:t>
            </a:r>
            <a:r>
              <a:rPr lang="en-US" sz="4400" u="sng" dirty="0" smtClean="0"/>
              <a:t>CORRECTING</a:t>
            </a:r>
            <a:r>
              <a:rPr lang="en-US" sz="4400" dirty="0" smtClean="0"/>
              <a:t> </a:t>
            </a:r>
            <a:r>
              <a:rPr lang="en-US" sz="4400" dirty="0" smtClean="0"/>
              <a:t>us or </a:t>
            </a:r>
            <a:r>
              <a:rPr lang="en-US" sz="4400" u="sng" dirty="0" smtClean="0"/>
              <a:t>DISCIPLINING</a:t>
            </a:r>
            <a:r>
              <a:rPr lang="en-US" sz="4400" dirty="0" smtClean="0"/>
              <a:t> us.</a:t>
            </a:r>
          </a:p>
          <a:p>
            <a:endParaRPr lang="en-US" sz="4400" dirty="0" smtClean="0"/>
          </a:p>
          <a:p>
            <a:endParaRPr lang="en-US" sz="4400" dirty="0" smtClean="0"/>
          </a:p>
          <a:p>
            <a:endParaRPr lang="en-US" sz="4400" dirty="0" smtClean="0"/>
          </a:p>
          <a:p>
            <a:endParaRPr lang="en-US" sz="4400" dirty="0"/>
          </a:p>
        </p:txBody>
      </p:sp>
    </p:spTree>
  </p:cSld>
  <p:clrMapOvr>
    <a:masterClrMapping/>
  </p:clrMapOvr>
  <p:transition advClick="0" advTm="86399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927100"/>
            <a:ext cx="8534400" cy="1446550"/>
          </a:xfrm>
          <a:prstGeom prst="rect">
            <a:avLst/>
          </a:prstGeom>
          <a:noFill/>
        </p:spPr>
        <p:txBody>
          <a:bodyPr wrap="square" rtlCol="0">
            <a:spAutoFit/>
          </a:bodyPr>
          <a:lstStyle/>
          <a:p>
            <a:r>
              <a:rPr lang="en-US" sz="4400" dirty="0" smtClean="0"/>
              <a:t>7. </a:t>
            </a:r>
            <a:r>
              <a:rPr lang="en-US" sz="4400" dirty="0" smtClean="0"/>
              <a:t>Base # 1 is </a:t>
            </a:r>
            <a:r>
              <a:rPr lang="en-US" sz="4400" u="sng" dirty="0" smtClean="0"/>
              <a:t>REPENTANCE</a:t>
            </a:r>
            <a:r>
              <a:rPr lang="en-US" sz="4400" dirty="0" smtClean="0"/>
              <a:t>.</a:t>
            </a:r>
            <a:endParaRPr lang="en-US" sz="4400" dirty="0" smtClean="0"/>
          </a:p>
          <a:p>
            <a:endParaRPr lang="en-US" sz="4400" dirty="0"/>
          </a:p>
        </p:txBody>
      </p:sp>
    </p:spTree>
  </p:cSld>
  <p:clrMapOvr>
    <a:masterClrMapping/>
  </p:clrMapOvr>
  <p:transition advClick="0" advTm="86399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079500"/>
            <a:ext cx="9372600" cy="769441"/>
          </a:xfrm>
          <a:prstGeom prst="rect">
            <a:avLst/>
          </a:prstGeom>
          <a:noFill/>
        </p:spPr>
        <p:txBody>
          <a:bodyPr wrap="square" rtlCol="0">
            <a:spAutoFit/>
          </a:bodyPr>
          <a:lstStyle/>
          <a:p>
            <a:r>
              <a:rPr lang="en-US" sz="4400" dirty="0" smtClean="0"/>
              <a:t>8. </a:t>
            </a:r>
            <a:r>
              <a:rPr lang="en-US" sz="4400" dirty="0" smtClean="0"/>
              <a:t>Base #2 is </a:t>
            </a:r>
            <a:r>
              <a:rPr lang="en-US" sz="4400" u="sng" dirty="0" smtClean="0"/>
              <a:t>COMMITMENT</a:t>
            </a:r>
            <a:r>
              <a:rPr lang="en-US" sz="4400" dirty="0" smtClean="0"/>
              <a:t>.</a:t>
            </a:r>
            <a:endParaRPr lang="en-US" sz="4400" b="1" dirty="0"/>
          </a:p>
        </p:txBody>
      </p:sp>
    </p:spTree>
  </p:cSld>
  <p:clrMapOvr>
    <a:masterClrMapping/>
  </p:clrMapOvr>
  <p:transition advClick="0" advTm="86399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57400" y="1066800"/>
            <a:ext cx="8343900" cy="2123658"/>
          </a:xfrm>
          <a:prstGeom prst="rect">
            <a:avLst/>
          </a:prstGeom>
          <a:noFill/>
        </p:spPr>
        <p:txBody>
          <a:bodyPr wrap="square" rtlCol="0">
            <a:spAutoFit/>
          </a:bodyPr>
          <a:lstStyle/>
          <a:p>
            <a:r>
              <a:rPr lang="en-US" sz="4400" dirty="0" smtClean="0"/>
              <a:t>9. </a:t>
            </a:r>
            <a:r>
              <a:rPr lang="en-US" sz="4400" dirty="0" smtClean="0"/>
              <a:t>Base #3 is a proper </a:t>
            </a:r>
            <a:r>
              <a:rPr lang="en-US" sz="4400" u="sng" dirty="0" smtClean="0"/>
              <a:t>ATTITUDE</a:t>
            </a:r>
            <a:r>
              <a:rPr lang="en-US" sz="4400" dirty="0" smtClean="0"/>
              <a:t>  </a:t>
            </a:r>
            <a:r>
              <a:rPr lang="en-US" sz="4400" dirty="0" smtClean="0"/>
              <a:t>toward </a:t>
            </a:r>
            <a:r>
              <a:rPr lang="en-US" sz="4400" u="sng" dirty="0" smtClean="0"/>
              <a:t>GOD’S </a:t>
            </a:r>
            <a:r>
              <a:rPr lang="en-US" sz="4400" dirty="0" smtClean="0"/>
              <a:t> </a:t>
            </a:r>
            <a:r>
              <a:rPr lang="en-US" sz="4400" u="sng" dirty="0" smtClean="0"/>
              <a:t>WORD</a:t>
            </a:r>
            <a:r>
              <a:rPr lang="en-US" sz="4400" dirty="0" smtClean="0"/>
              <a:t>.</a:t>
            </a:r>
            <a:endParaRPr lang="en-US" sz="4400" dirty="0"/>
          </a:p>
        </p:txBody>
      </p:sp>
    </p:spTree>
  </p:cSld>
  <p:clrMapOvr>
    <a:masterClrMapping/>
  </p:clrMapOvr>
  <p:transition advClick="0" advTm="86399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977900"/>
            <a:ext cx="8191500" cy="1446550"/>
          </a:xfrm>
          <a:prstGeom prst="rect">
            <a:avLst/>
          </a:prstGeom>
          <a:noFill/>
        </p:spPr>
        <p:txBody>
          <a:bodyPr wrap="square" rtlCol="0">
            <a:spAutoFit/>
          </a:bodyPr>
          <a:lstStyle/>
          <a:p>
            <a:r>
              <a:rPr lang="en-US" sz="4400" dirty="0" smtClean="0"/>
              <a:t>10. </a:t>
            </a:r>
            <a:r>
              <a:rPr lang="en-US" sz="4400" dirty="0" smtClean="0"/>
              <a:t>Base #4 is right </a:t>
            </a:r>
            <a:r>
              <a:rPr lang="en-US" sz="4400" u="sng" dirty="0" smtClean="0"/>
              <a:t>RELATIONSHIP</a:t>
            </a:r>
            <a:r>
              <a:rPr lang="en-US" sz="4400" dirty="0" smtClean="0"/>
              <a:t>.</a:t>
            </a:r>
            <a:endParaRPr lang="en-US" sz="4400" dirty="0"/>
          </a:p>
        </p:txBody>
      </p:sp>
    </p:spTree>
  </p:cSld>
  <p:clrMapOvr>
    <a:masterClrMapping/>
  </p:clrMapOvr>
  <p:transition advClick="0" advTm="86399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473200"/>
            <a:ext cx="8191500" cy="2123658"/>
          </a:xfrm>
          <a:prstGeom prst="rect">
            <a:avLst/>
          </a:prstGeom>
          <a:noFill/>
        </p:spPr>
        <p:txBody>
          <a:bodyPr wrap="square" rtlCol="0">
            <a:spAutoFit/>
          </a:bodyPr>
          <a:lstStyle/>
          <a:p>
            <a:r>
              <a:rPr lang="en-US" sz="4400" dirty="0" smtClean="0"/>
              <a:t>11. </a:t>
            </a:r>
            <a:r>
              <a:rPr lang="en-US" sz="4400" dirty="0" smtClean="0"/>
              <a:t>As soldiers of the Lord, God us looking for </a:t>
            </a:r>
            <a:r>
              <a:rPr lang="en-US" sz="4400" u="sng" dirty="0" smtClean="0"/>
              <a:t>TRUST</a:t>
            </a:r>
            <a:r>
              <a:rPr lang="en-US" sz="4400" dirty="0" smtClean="0"/>
              <a:t>  </a:t>
            </a:r>
            <a:r>
              <a:rPr lang="en-US" sz="4400" dirty="0" smtClean="0"/>
              <a:t>and </a:t>
            </a:r>
            <a:r>
              <a:rPr lang="en-US" sz="4400" u="sng" dirty="0" smtClean="0"/>
              <a:t>ENDURANCE</a:t>
            </a:r>
            <a:r>
              <a:rPr lang="en-US" sz="4400" dirty="0" smtClean="0"/>
              <a:t>.</a:t>
            </a:r>
            <a:endParaRPr lang="en-US" sz="4400" dirty="0"/>
          </a:p>
        </p:txBody>
      </p:sp>
    </p:spTree>
  </p:cSld>
  <p:clrMapOvr>
    <a:masterClrMapping/>
  </p:clrMapOvr>
  <p:transition advClick="0" advTm="86399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901" y="2301009"/>
            <a:ext cx="8162812" cy="2215991"/>
          </a:xfrm>
          <a:prstGeom prst="rect">
            <a:avLst/>
          </a:prstGeom>
          <a:noFill/>
        </p:spPr>
        <p:txBody>
          <a:bodyPr wrap="none" rtlCol="0">
            <a:spAutoFit/>
          </a:bodyPr>
          <a:lstStyle/>
          <a:p>
            <a:pPr algn="ctr"/>
            <a:r>
              <a:rPr lang="en-US" sz="13800" b="1" dirty="0" smtClean="0">
                <a:solidFill>
                  <a:srgbClr val="006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Scriptures</a:t>
            </a:r>
          </a:p>
        </p:txBody>
      </p:sp>
    </p:spTree>
  </p:cSld>
  <p:clrMapOvr>
    <a:masterClrMapping/>
  </p:clrMapOvr>
  <p:transition advClick="0" advTm="86399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6399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803400"/>
            <a:ext cx="9372600" cy="4154984"/>
          </a:xfrm>
          <a:prstGeom prst="rect">
            <a:avLst/>
          </a:prstGeom>
          <a:noFill/>
        </p:spPr>
        <p:txBody>
          <a:bodyPr wrap="square" rtlCol="0">
            <a:spAutoFit/>
          </a:bodyPr>
          <a:lstStyle/>
          <a:p>
            <a:pPr algn="ctr"/>
            <a:r>
              <a:rPr lang="en-US" sz="4400" b="1" baseline="30000" dirty="0" smtClean="0"/>
              <a:t>17 </a:t>
            </a:r>
            <a:r>
              <a:rPr lang="en-US" sz="4400" b="1" baseline="30000" dirty="0" smtClean="0"/>
              <a:t> “</a:t>
            </a:r>
            <a:r>
              <a:rPr lang="en-US" sz="4400" dirty="0" smtClean="0"/>
              <a:t>What </a:t>
            </a:r>
            <a:r>
              <a:rPr lang="en-US" sz="4400" dirty="0" smtClean="0"/>
              <a:t>is man, that you make so much of him,</a:t>
            </a:r>
            <a:br>
              <a:rPr lang="en-US" sz="4400" dirty="0" smtClean="0"/>
            </a:br>
            <a:r>
              <a:rPr lang="en-US" sz="4400" dirty="0" smtClean="0"/>
              <a:t>    and that you set your heart on him,</a:t>
            </a:r>
            <a:br>
              <a:rPr lang="en-US" sz="4400" dirty="0" smtClean="0"/>
            </a:br>
            <a:r>
              <a:rPr lang="en-US" sz="4400" b="1" baseline="30000" dirty="0" smtClean="0"/>
              <a:t>18 </a:t>
            </a:r>
            <a:r>
              <a:rPr lang="en-US" sz="4400" dirty="0" smtClean="0"/>
              <a:t>visit him every morning</a:t>
            </a:r>
            <a:br>
              <a:rPr lang="en-US" sz="4400" dirty="0" smtClean="0"/>
            </a:br>
            <a:r>
              <a:rPr lang="en-US" sz="4400" dirty="0" smtClean="0"/>
              <a:t>    and test him every moment</a:t>
            </a:r>
            <a:r>
              <a:rPr lang="en-US" sz="4400" dirty="0" smtClean="0"/>
              <a:t>?”</a:t>
            </a:r>
            <a:endParaRPr lang="en-US" sz="44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Job 7:17-18</a:t>
            </a:r>
            <a:endParaRPr lang="en-US" sz="6000" dirty="0"/>
          </a:p>
        </p:txBody>
      </p:sp>
    </p:spTree>
  </p:cSld>
  <p:clrMapOvr>
    <a:masterClrMapping/>
  </p:clrMapOvr>
  <p:transition advClick="0" advTm="86399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4700" y="1739900"/>
            <a:ext cx="9029700" cy="4154984"/>
          </a:xfrm>
          <a:prstGeom prst="rect">
            <a:avLst/>
          </a:prstGeom>
          <a:noFill/>
        </p:spPr>
        <p:txBody>
          <a:bodyPr wrap="square" rtlCol="0">
            <a:spAutoFit/>
          </a:bodyPr>
          <a:lstStyle/>
          <a:p>
            <a:r>
              <a:rPr lang="en-US" sz="4400" b="1" baseline="30000" dirty="0" smtClean="0"/>
              <a:t>7 </a:t>
            </a:r>
            <a:r>
              <a:rPr lang="en-US" sz="4400" b="1" baseline="30000" dirty="0" smtClean="0"/>
              <a:t>  “</a:t>
            </a:r>
            <a:r>
              <a:rPr lang="en-US" sz="4400" dirty="0" smtClean="0"/>
              <a:t>that </a:t>
            </a:r>
            <a:r>
              <a:rPr lang="en-US" sz="4400" dirty="0" smtClean="0"/>
              <a:t>the genuineness of your faith, </a:t>
            </a:r>
            <a:r>
              <a:rPr lang="en-US" sz="4400" i="1" dirty="0" smtClean="0"/>
              <a:t>being</a:t>
            </a:r>
            <a:r>
              <a:rPr lang="en-US" sz="4400" dirty="0" smtClean="0"/>
              <a:t> much more precious than gold that perishes, though it is tested by fire, may be found to praise, honor, and glory at the revelation of Jesus </a:t>
            </a:r>
            <a:r>
              <a:rPr lang="en-US" sz="4400" dirty="0" smtClean="0"/>
              <a:t>Christ”</a:t>
            </a:r>
            <a:endParaRPr lang="en-US" sz="4400" dirty="0"/>
          </a:p>
        </p:txBody>
      </p:sp>
      <p:sp>
        <p:nvSpPr>
          <p:cNvPr id="3" name="TextBox 2"/>
          <p:cNvSpPr txBox="1"/>
          <p:nvPr/>
        </p:nvSpPr>
        <p:spPr>
          <a:xfrm>
            <a:off x="1612900" y="660400"/>
            <a:ext cx="9372600" cy="1015663"/>
          </a:xfrm>
          <a:prstGeom prst="rect">
            <a:avLst/>
          </a:prstGeom>
          <a:noFill/>
        </p:spPr>
        <p:txBody>
          <a:bodyPr wrap="square" rtlCol="0">
            <a:spAutoFit/>
          </a:bodyPr>
          <a:lstStyle/>
          <a:p>
            <a:pPr algn="ctr"/>
            <a:r>
              <a:rPr lang="en-US" sz="6000" dirty="0" smtClean="0"/>
              <a:t>1 Peter 1:7</a:t>
            </a:r>
            <a:endParaRPr lang="en-US" sz="6000" dirty="0"/>
          </a:p>
        </p:txBody>
      </p:sp>
    </p:spTree>
  </p:cSld>
  <p:clrMapOvr>
    <a:masterClrMapping/>
  </p:clrMapOvr>
  <p:transition advClick="0" advTm="86399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6399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8800" y="1564700"/>
            <a:ext cx="9334500" cy="4154984"/>
          </a:xfrm>
          <a:prstGeom prst="rect">
            <a:avLst/>
          </a:prstGeom>
          <a:noFill/>
        </p:spPr>
        <p:txBody>
          <a:bodyPr wrap="square" rtlCol="0">
            <a:spAutoFit/>
          </a:bodyPr>
          <a:lstStyle/>
          <a:p>
            <a:r>
              <a:rPr lang="en-US" sz="4400" b="1" baseline="30000" dirty="0" smtClean="0"/>
              <a:t>8 </a:t>
            </a:r>
            <a:r>
              <a:rPr lang="en-US" sz="4400" b="1" baseline="30000" dirty="0" smtClean="0"/>
              <a:t> “</a:t>
            </a:r>
            <a:r>
              <a:rPr lang="en-US" sz="4400" dirty="0" smtClean="0"/>
              <a:t>Then </a:t>
            </a:r>
            <a:r>
              <a:rPr lang="en-US" sz="4400" dirty="0" smtClean="0"/>
              <a:t>the </a:t>
            </a:r>
            <a:r>
              <a:rPr lang="en-US" sz="4400" cap="small" dirty="0" smtClean="0"/>
              <a:t>Lord</a:t>
            </a:r>
            <a:r>
              <a:rPr lang="en-US" sz="4400" dirty="0" smtClean="0"/>
              <a:t> said to Satan, “Have you considered My servant Job, </a:t>
            </a:r>
            <a:r>
              <a:rPr lang="en-US" sz="4400" dirty="0" smtClean="0"/>
              <a:t>that </a:t>
            </a:r>
            <a:r>
              <a:rPr lang="en-US" sz="4400" i="1" dirty="0" smtClean="0"/>
              <a:t>there </a:t>
            </a:r>
            <a:r>
              <a:rPr lang="en-US" sz="4400" i="1" dirty="0" smtClean="0"/>
              <a:t>is</a:t>
            </a:r>
            <a:r>
              <a:rPr lang="en-US" sz="4400" dirty="0" smtClean="0"/>
              <a:t> none like him on the earth, a blameless and upright man, one who fears God and shuns evil?”</a:t>
            </a:r>
            <a:endParaRPr lang="en-US" sz="4400" dirty="0"/>
          </a:p>
        </p:txBody>
      </p:sp>
      <p:sp>
        <p:nvSpPr>
          <p:cNvPr id="3" name="TextBox 2"/>
          <p:cNvSpPr txBox="1"/>
          <p:nvPr/>
        </p:nvSpPr>
        <p:spPr>
          <a:xfrm>
            <a:off x="1498600" y="660400"/>
            <a:ext cx="9372600" cy="1015663"/>
          </a:xfrm>
          <a:prstGeom prst="rect">
            <a:avLst/>
          </a:prstGeom>
          <a:noFill/>
        </p:spPr>
        <p:txBody>
          <a:bodyPr wrap="square" rtlCol="0">
            <a:spAutoFit/>
          </a:bodyPr>
          <a:lstStyle/>
          <a:p>
            <a:pPr algn="ctr"/>
            <a:r>
              <a:rPr lang="en-US" sz="6000" dirty="0" smtClean="0"/>
              <a:t>Job 1</a:t>
            </a:r>
            <a:r>
              <a:rPr lang="en-US" sz="6000" dirty="0" smtClean="0"/>
              <a:t>:8</a:t>
            </a:r>
            <a:endParaRPr lang="en-US" sz="6000" dirty="0"/>
          </a:p>
        </p:txBody>
      </p:sp>
    </p:spTree>
  </p:cSld>
  <p:clrMapOvr>
    <a:masterClrMapping/>
  </p:clrMapOvr>
  <p:transition advClick="0" advTm="86399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16100" y="2110800"/>
            <a:ext cx="8877300" cy="2800767"/>
          </a:xfrm>
          <a:prstGeom prst="rect">
            <a:avLst/>
          </a:prstGeom>
          <a:noFill/>
        </p:spPr>
        <p:txBody>
          <a:bodyPr wrap="square" rtlCol="0">
            <a:spAutoFit/>
          </a:bodyPr>
          <a:lstStyle/>
          <a:p>
            <a:r>
              <a:rPr lang="en-US" sz="4400" b="1" baseline="30000" dirty="0" smtClean="0"/>
              <a:t>10 </a:t>
            </a:r>
            <a:r>
              <a:rPr lang="en-US" sz="4400" b="1" baseline="30000" dirty="0" smtClean="0"/>
              <a:t> “</a:t>
            </a:r>
            <a:r>
              <a:rPr lang="en-US" sz="4400" dirty="0" smtClean="0"/>
              <a:t>But </a:t>
            </a:r>
            <a:r>
              <a:rPr lang="en-US" sz="4400" dirty="0" smtClean="0"/>
              <a:t>He knows the way that I take;</a:t>
            </a:r>
            <a:br>
              <a:rPr lang="en-US" sz="4400" dirty="0" smtClean="0"/>
            </a:br>
            <a:r>
              <a:rPr lang="en-US" sz="4400" i="1" dirty="0" smtClean="0"/>
              <a:t>When</a:t>
            </a:r>
            <a:r>
              <a:rPr lang="en-US" sz="4400" dirty="0" smtClean="0"/>
              <a:t> He has tested me, I shall come forth as </a:t>
            </a:r>
            <a:r>
              <a:rPr lang="en-US" sz="4400" dirty="0" smtClean="0"/>
              <a:t>gold”.</a:t>
            </a:r>
            <a:endParaRPr lang="en-US" sz="4400" dirty="0"/>
          </a:p>
        </p:txBody>
      </p:sp>
      <p:sp>
        <p:nvSpPr>
          <p:cNvPr id="3" name="TextBox 2"/>
          <p:cNvSpPr txBox="1"/>
          <p:nvPr/>
        </p:nvSpPr>
        <p:spPr>
          <a:xfrm>
            <a:off x="1435100" y="8763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Job 23:10</a:t>
            </a:r>
            <a:endParaRPr lang="en-US" sz="6000" dirty="0"/>
          </a:p>
        </p:txBody>
      </p:sp>
    </p:spTree>
  </p:cSld>
  <p:clrMapOvr>
    <a:masterClrMapping/>
  </p:clrMapOvr>
  <p:transition advClick="0" advTm="86399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633121"/>
            <a:ext cx="9258300" cy="4832092"/>
          </a:xfrm>
          <a:prstGeom prst="rect">
            <a:avLst/>
          </a:prstGeom>
          <a:noFill/>
        </p:spPr>
        <p:txBody>
          <a:bodyPr wrap="square" rtlCol="0">
            <a:spAutoFit/>
          </a:bodyPr>
          <a:lstStyle/>
          <a:p>
            <a:r>
              <a:rPr lang="en-US" sz="4400" b="1" baseline="30000" dirty="0" smtClean="0"/>
              <a:t>2 </a:t>
            </a:r>
            <a:r>
              <a:rPr lang="en-US" sz="4400" dirty="0" smtClean="0"/>
              <a:t>My brethren, count it all joy when you fall into various trials, </a:t>
            </a:r>
            <a:r>
              <a:rPr lang="en-US" sz="4400" b="1" baseline="30000" dirty="0" smtClean="0"/>
              <a:t>3 </a:t>
            </a:r>
            <a:r>
              <a:rPr lang="en-US" sz="4400" dirty="0" smtClean="0"/>
              <a:t>knowing that the testing of your faith produces patience. </a:t>
            </a:r>
            <a:r>
              <a:rPr lang="en-US" sz="4400" b="1" baseline="30000" dirty="0" smtClean="0"/>
              <a:t>4 </a:t>
            </a:r>
            <a:r>
              <a:rPr lang="en-US" sz="4400" dirty="0" smtClean="0"/>
              <a:t>But let patience have </a:t>
            </a:r>
            <a:r>
              <a:rPr lang="en-US" sz="4400" i="1" dirty="0" smtClean="0"/>
              <a:t>its</a:t>
            </a:r>
            <a:r>
              <a:rPr lang="en-US" sz="4400" dirty="0" smtClean="0"/>
              <a:t> perfect work, that you may be perfect and complete, lacking nothing.</a:t>
            </a:r>
            <a:endParaRPr lang="en-US" sz="4400" dirty="0"/>
          </a:p>
        </p:txBody>
      </p:sp>
      <p:sp>
        <p:nvSpPr>
          <p:cNvPr id="3" name="TextBox 2"/>
          <p:cNvSpPr txBox="1"/>
          <p:nvPr/>
        </p:nvSpPr>
        <p:spPr>
          <a:xfrm>
            <a:off x="1447800" y="6731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James 1:2-4</a:t>
            </a:r>
            <a:endParaRPr lang="en-US" sz="6000" dirty="0"/>
          </a:p>
        </p:txBody>
      </p:sp>
    </p:spTree>
  </p:cSld>
  <p:clrMapOvr>
    <a:masterClrMapping/>
  </p:clrMapOvr>
  <p:transition advClick="0" advTm="86399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17700" y="1806000"/>
            <a:ext cx="9283700" cy="4154984"/>
          </a:xfrm>
          <a:prstGeom prst="rect">
            <a:avLst/>
          </a:prstGeom>
          <a:noFill/>
        </p:spPr>
        <p:txBody>
          <a:bodyPr wrap="square" rtlCol="0">
            <a:spAutoFit/>
          </a:bodyPr>
          <a:lstStyle/>
          <a:p>
            <a:r>
              <a:rPr lang="en-US" sz="4400" b="1" baseline="30000" dirty="0" smtClean="0"/>
              <a:t>11 </a:t>
            </a:r>
            <a:r>
              <a:rPr lang="en-US" sz="4400" b="1" baseline="30000" dirty="0" smtClean="0"/>
              <a:t> “</a:t>
            </a:r>
            <a:r>
              <a:rPr lang="en-US" sz="4400" dirty="0" smtClean="0"/>
              <a:t>Indeed </a:t>
            </a:r>
            <a:r>
              <a:rPr lang="en-US" sz="4400" dirty="0" smtClean="0"/>
              <a:t>we count them blessed who endure. You have heard of the perseverance of Job and seen the end </a:t>
            </a:r>
            <a:r>
              <a:rPr lang="en-US" sz="4400" i="1" dirty="0" smtClean="0"/>
              <a:t>intended by</a:t>
            </a:r>
            <a:r>
              <a:rPr lang="en-US" sz="4400" dirty="0" smtClean="0"/>
              <a:t> the Lord—that the Lord is very compassionate and merciful</a:t>
            </a:r>
            <a:r>
              <a:rPr lang="en-US" sz="4400" dirty="0" smtClean="0"/>
              <a:t>.”</a:t>
            </a:r>
            <a:endParaRPr lang="en-US" sz="4400" dirty="0"/>
          </a:p>
        </p:txBody>
      </p:sp>
      <p:sp>
        <p:nvSpPr>
          <p:cNvPr id="3" name="TextBox 2"/>
          <p:cNvSpPr txBox="1"/>
          <p:nvPr/>
        </p:nvSpPr>
        <p:spPr>
          <a:xfrm>
            <a:off x="1435100" y="647700"/>
            <a:ext cx="9372600" cy="1015663"/>
          </a:xfrm>
          <a:prstGeom prst="rect">
            <a:avLst/>
          </a:prstGeom>
          <a:noFill/>
        </p:spPr>
        <p:txBody>
          <a:bodyPr wrap="square" rtlCol="0">
            <a:spAutoFit/>
          </a:bodyPr>
          <a:lstStyle/>
          <a:p>
            <a:pPr algn="ctr"/>
            <a:r>
              <a:rPr lang="en-US" sz="6000" baseline="30000" dirty="0" smtClean="0"/>
              <a:t> </a:t>
            </a:r>
            <a:r>
              <a:rPr lang="en-US" sz="6000" dirty="0" smtClean="0"/>
              <a:t> James 5:11</a:t>
            </a:r>
            <a:endParaRPr lang="en-US" sz="6000" dirty="0"/>
          </a:p>
        </p:txBody>
      </p:sp>
    </p:spTree>
  </p:cSld>
  <p:clrMapOvr>
    <a:masterClrMapping/>
  </p:clrMapOvr>
  <p:transition advClick="0" advTm="86399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54200" y="1620421"/>
            <a:ext cx="9105900" cy="4524315"/>
          </a:xfrm>
          <a:prstGeom prst="rect">
            <a:avLst/>
          </a:prstGeom>
          <a:noFill/>
        </p:spPr>
        <p:txBody>
          <a:bodyPr wrap="square" rtlCol="0">
            <a:spAutoFit/>
          </a:bodyPr>
          <a:lstStyle/>
          <a:p>
            <a:r>
              <a:rPr lang="en-US" sz="3600" b="1" baseline="30000" dirty="0" smtClean="0"/>
              <a:t>5 </a:t>
            </a:r>
            <a:r>
              <a:rPr lang="en-US" sz="3600" b="1" baseline="30000" dirty="0" smtClean="0"/>
              <a:t> “</a:t>
            </a:r>
            <a:r>
              <a:rPr lang="en-US" sz="3600" dirty="0" smtClean="0"/>
              <a:t>And </a:t>
            </a:r>
            <a:r>
              <a:rPr lang="en-US" sz="3600" dirty="0" smtClean="0"/>
              <a:t>you have forgotten the exhortation which speaks to you as to sons:</a:t>
            </a:r>
          </a:p>
          <a:p>
            <a:r>
              <a:rPr lang="en-US" sz="3600" dirty="0" smtClean="0"/>
              <a:t>“My son, do not despise the chastening of the </a:t>
            </a:r>
            <a:r>
              <a:rPr lang="en-US" sz="3600" cap="small" dirty="0" smtClean="0"/>
              <a:t>Lord</a:t>
            </a:r>
            <a:r>
              <a:rPr lang="en-US" sz="3600" dirty="0" smtClean="0"/>
              <a:t>, nor </a:t>
            </a:r>
            <a:r>
              <a:rPr lang="en-US" sz="3600" dirty="0" smtClean="0"/>
              <a:t>be discouraged when you are rebuked by Him;</a:t>
            </a:r>
            <a:br>
              <a:rPr lang="en-US" sz="3600" dirty="0" smtClean="0"/>
            </a:br>
            <a:r>
              <a:rPr lang="en-US" sz="3600" b="1" baseline="30000" dirty="0" smtClean="0"/>
              <a:t>6 </a:t>
            </a:r>
            <a:r>
              <a:rPr lang="en-US" sz="3600" dirty="0" smtClean="0"/>
              <a:t>For whom the </a:t>
            </a:r>
            <a:r>
              <a:rPr lang="en-US" sz="3600" cap="small" dirty="0" smtClean="0"/>
              <a:t>Lord</a:t>
            </a:r>
            <a:r>
              <a:rPr lang="en-US" sz="3600" dirty="0" smtClean="0"/>
              <a:t> loves He </a:t>
            </a:r>
            <a:r>
              <a:rPr lang="en-US" sz="3600" dirty="0" smtClean="0"/>
              <a:t>chastens, and </a:t>
            </a:r>
            <a:r>
              <a:rPr lang="en-US" sz="3600" dirty="0" smtClean="0"/>
              <a:t>scourges every son whom He receives</a:t>
            </a:r>
            <a:r>
              <a:rPr lang="en-US" sz="3600" dirty="0" smtClean="0"/>
              <a:t>.”</a:t>
            </a:r>
            <a:endParaRPr lang="en-US" sz="3600" dirty="0" smtClean="0"/>
          </a:p>
        </p:txBody>
      </p:sp>
      <p:sp>
        <p:nvSpPr>
          <p:cNvPr id="3" name="TextBox 2"/>
          <p:cNvSpPr txBox="1"/>
          <p:nvPr/>
        </p:nvSpPr>
        <p:spPr>
          <a:xfrm>
            <a:off x="1435100" y="7493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Hebrews 12:5-6</a:t>
            </a:r>
            <a:endParaRPr lang="en-US" sz="6000" dirty="0"/>
          </a:p>
        </p:txBody>
      </p:sp>
    </p:spTree>
  </p:cSld>
  <p:clrMapOvr>
    <a:masterClrMapping/>
  </p:clrMapOvr>
  <p:transition advClick="0" advTm="86399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78000" y="1771908"/>
            <a:ext cx="9105900" cy="4832092"/>
          </a:xfrm>
          <a:prstGeom prst="rect">
            <a:avLst/>
          </a:prstGeom>
          <a:noFill/>
        </p:spPr>
        <p:txBody>
          <a:bodyPr wrap="square" rtlCol="0">
            <a:spAutoFit/>
          </a:bodyPr>
          <a:lstStyle/>
          <a:p>
            <a:r>
              <a:rPr lang="en-US" sz="4400" b="1" baseline="30000" dirty="0" smtClean="0"/>
              <a:t>7</a:t>
            </a:r>
            <a:r>
              <a:rPr lang="en-US" sz="4400" b="1" baseline="30000" dirty="0" smtClean="0"/>
              <a:t> </a:t>
            </a:r>
            <a:r>
              <a:rPr lang="en-US" sz="4400" b="1" baseline="30000" dirty="0" smtClean="0"/>
              <a:t> “</a:t>
            </a:r>
            <a:r>
              <a:rPr lang="en-US" sz="4400" dirty="0" smtClean="0"/>
              <a:t>If</a:t>
            </a:r>
            <a:r>
              <a:rPr lang="en-US" sz="4400" dirty="0" smtClean="0"/>
              <a:t> you endure chastening, God deals with you as with sons; for what son is there whom a father does not chasten? </a:t>
            </a:r>
            <a:r>
              <a:rPr lang="en-US" sz="4400" b="1" baseline="30000" dirty="0" smtClean="0"/>
              <a:t>8 </a:t>
            </a:r>
            <a:r>
              <a:rPr lang="en-US" sz="4400" dirty="0" smtClean="0"/>
              <a:t>But if you are without chastening, of which all have become partakers, then you are illegitimate and not </a:t>
            </a:r>
            <a:r>
              <a:rPr lang="en-US" sz="4400" dirty="0" smtClean="0"/>
              <a:t>sons”</a:t>
            </a:r>
            <a:endParaRPr lang="en-US" sz="4400" dirty="0"/>
          </a:p>
        </p:txBody>
      </p:sp>
      <p:sp>
        <p:nvSpPr>
          <p:cNvPr id="3" name="TextBox 2"/>
          <p:cNvSpPr txBox="1"/>
          <p:nvPr/>
        </p:nvSpPr>
        <p:spPr>
          <a:xfrm>
            <a:off x="1435100" y="8509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Hebrews 12:7-8</a:t>
            </a:r>
            <a:endParaRPr lang="en-US" sz="6000" dirty="0"/>
          </a:p>
        </p:txBody>
      </p:sp>
    </p:spTree>
  </p:cSld>
  <p:clrMapOvr>
    <a:masterClrMapping/>
  </p:clrMapOvr>
  <p:transition advClick="0" advTm="86399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8800" y="1696621"/>
            <a:ext cx="9194800" cy="4154984"/>
          </a:xfrm>
          <a:prstGeom prst="rect">
            <a:avLst/>
          </a:prstGeom>
          <a:noFill/>
        </p:spPr>
        <p:txBody>
          <a:bodyPr wrap="square" rtlCol="0">
            <a:spAutoFit/>
          </a:bodyPr>
          <a:lstStyle/>
          <a:p>
            <a:r>
              <a:rPr lang="en-US" sz="4400" b="1" baseline="30000" dirty="0" smtClean="0"/>
              <a:t>23 </a:t>
            </a:r>
            <a:r>
              <a:rPr lang="en-US" sz="4400" b="1" baseline="30000" dirty="0" smtClean="0"/>
              <a:t> “</a:t>
            </a:r>
            <a:r>
              <a:rPr lang="en-US" sz="4400" dirty="0" smtClean="0"/>
              <a:t>Search </a:t>
            </a:r>
            <a:r>
              <a:rPr lang="en-US" sz="4400" dirty="0" smtClean="0"/>
              <a:t>me, O God, and know my heart;</a:t>
            </a:r>
            <a:br>
              <a:rPr lang="en-US" sz="4400" dirty="0" smtClean="0"/>
            </a:br>
            <a:r>
              <a:rPr lang="en-US" sz="4400" dirty="0" smtClean="0"/>
              <a:t>Try me, and know my anxieties;</a:t>
            </a:r>
            <a:br>
              <a:rPr lang="en-US" sz="4400" dirty="0" smtClean="0"/>
            </a:br>
            <a:r>
              <a:rPr lang="en-US" sz="4400" b="1" baseline="30000" dirty="0" smtClean="0"/>
              <a:t>24 </a:t>
            </a:r>
            <a:r>
              <a:rPr lang="en-US" sz="4400" dirty="0" smtClean="0"/>
              <a:t>And see if </a:t>
            </a:r>
            <a:r>
              <a:rPr lang="en-US" sz="4400" i="1" dirty="0" smtClean="0"/>
              <a:t>there is any</a:t>
            </a:r>
            <a:r>
              <a:rPr lang="en-US" sz="4400" dirty="0" smtClean="0"/>
              <a:t> wicked way in me,</a:t>
            </a:r>
            <a:br>
              <a:rPr lang="en-US" sz="4400" dirty="0" smtClean="0"/>
            </a:br>
            <a:r>
              <a:rPr lang="en-US" sz="4400" dirty="0" smtClean="0"/>
              <a:t>And lead me in the way </a:t>
            </a:r>
            <a:r>
              <a:rPr lang="en-US" sz="4400" dirty="0" smtClean="0"/>
              <a:t>everlasting”</a:t>
            </a:r>
            <a:endParaRPr lang="en-US" sz="4400" dirty="0"/>
          </a:p>
        </p:txBody>
      </p:sp>
      <p:sp>
        <p:nvSpPr>
          <p:cNvPr id="3" name="TextBox 2"/>
          <p:cNvSpPr txBox="1"/>
          <p:nvPr/>
        </p:nvSpPr>
        <p:spPr>
          <a:xfrm>
            <a:off x="1435100" y="6604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Psalm 139:23-24</a:t>
            </a:r>
            <a:endParaRPr lang="en-US" sz="6000" dirty="0"/>
          </a:p>
        </p:txBody>
      </p:sp>
    </p:spTree>
  </p:cSld>
  <p:clrMapOvr>
    <a:masterClrMapping/>
  </p:clrMapOvr>
  <p:transition advClick="0" advTm="86399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14500" y="1587500"/>
            <a:ext cx="9372600" cy="5016758"/>
          </a:xfrm>
          <a:prstGeom prst="rect">
            <a:avLst/>
          </a:prstGeom>
          <a:noFill/>
        </p:spPr>
        <p:txBody>
          <a:bodyPr wrap="square" rtlCol="0">
            <a:spAutoFit/>
          </a:bodyPr>
          <a:lstStyle/>
          <a:p>
            <a:r>
              <a:rPr lang="en-US" sz="4000" b="1" baseline="30000" dirty="0" smtClean="0"/>
              <a:t>12 </a:t>
            </a:r>
            <a:r>
              <a:rPr lang="en-US" sz="4000" b="1" baseline="30000" dirty="0" smtClean="0"/>
              <a:t> “</a:t>
            </a:r>
            <a:r>
              <a:rPr lang="en-US" sz="4000" dirty="0" smtClean="0"/>
              <a:t>Who </a:t>
            </a:r>
            <a:r>
              <a:rPr lang="en-US" sz="4000" dirty="0" smtClean="0"/>
              <a:t>can understand </a:t>
            </a:r>
            <a:r>
              <a:rPr lang="en-US" sz="4000" i="1" dirty="0" smtClean="0"/>
              <a:t>his</a:t>
            </a:r>
            <a:r>
              <a:rPr lang="en-US" sz="4000" dirty="0" smtClean="0"/>
              <a:t> errors?</a:t>
            </a:r>
            <a:br>
              <a:rPr lang="en-US" sz="4000" dirty="0" smtClean="0"/>
            </a:br>
            <a:r>
              <a:rPr lang="en-US" sz="4000" dirty="0" smtClean="0"/>
              <a:t>Cleanse me from secret </a:t>
            </a:r>
            <a:r>
              <a:rPr lang="en-US" sz="4000" i="1" dirty="0" smtClean="0"/>
              <a:t>faults.</a:t>
            </a:r>
            <a:r>
              <a:rPr lang="en-US" sz="4000" dirty="0" smtClean="0"/>
              <a:t/>
            </a:r>
            <a:br>
              <a:rPr lang="en-US" sz="4000" dirty="0" smtClean="0"/>
            </a:br>
            <a:r>
              <a:rPr lang="en-US" sz="4000" b="1" baseline="30000" dirty="0" smtClean="0"/>
              <a:t>13 </a:t>
            </a:r>
            <a:r>
              <a:rPr lang="en-US" sz="4000" dirty="0" smtClean="0"/>
              <a:t>Keep back Your servant also from presumptuous </a:t>
            </a:r>
            <a:r>
              <a:rPr lang="en-US" sz="4000" i="1" dirty="0" smtClean="0"/>
              <a:t>sins;</a:t>
            </a:r>
            <a:r>
              <a:rPr lang="en-US" sz="4000" dirty="0" smtClean="0"/>
              <a:t/>
            </a:r>
            <a:br>
              <a:rPr lang="en-US" sz="4000" dirty="0" smtClean="0"/>
            </a:br>
            <a:r>
              <a:rPr lang="en-US" sz="4000" dirty="0" smtClean="0"/>
              <a:t>Let them not have dominion over me.</a:t>
            </a:r>
            <a:br>
              <a:rPr lang="en-US" sz="4000" dirty="0" smtClean="0"/>
            </a:br>
            <a:r>
              <a:rPr lang="en-US" sz="4000" dirty="0" smtClean="0"/>
              <a:t>Then I shall be blameless,</a:t>
            </a:r>
            <a:br>
              <a:rPr lang="en-US" sz="4000" dirty="0" smtClean="0"/>
            </a:br>
            <a:r>
              <a:rPr lang="en-US" sz="4000" dirty="0" smtClean="0"/>
              <a:t>And I shall be innocent of great transgression</a:t>
            </a:r>
            <a:r>
              <a:rPr lang="en-US" sz="4000" dirty="0" smtClean="0"/>
              <a:t>.”</a:t>
            </a:r>
            <a:endParaRPr lang="en-US" sz="40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aseline="30000" dirty="0" smtClean="0"/>
              <a:t> </a:t>
            </a:r>
            <a:r>
              <a:rPr lang="en-US" sz="4400" dirty="0" smtClean="0"/>
              <a:t> </a:t>
            </a:r>
            <a:r>
              <a:rPr lang="en-US" sz="6000" dirty="0" smtClean="0"/>
              <a:t>Psalm 19:12-13</a:t>
            </a:r>
            <a:endParaRPr lang="en-US" sz="6000" dirty="0"/>
          </a:p>
        </p:txBody>
      </p:sp>
    </p:spTree>
  </p:cSld>
  <p:clrMapOvr>
    <a:masterClrMapping/>
  </p:clrMapOvr>
  <p:transition advClick="0" advTm="86399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638300"/>
            <a:ext cx="9372600" cy="4154984"/>
          </a:xfrm>
          <a:prstGeom prst="rect">
            <a:avLst/>
          </a:prstGeom>
          <a:noFill/>
        </p:spPr>
        <p:txBody>
          <a:bodyPr wrap="square" rtlCol="0">
            <a:spAutoFit/>
          </a:bodyPr>
          <a:lstStyle/>
          <a:p>
            <a:r>
              <a:rPr lang="en-US" sz="4400" dirty="0" smtClean="0"/>
              <a:t>“Now </a:t>
            </a:r>
            <a:r>
              <a:rPr lang="en-US" sz="4400" dirty="0" smtClean="0"/>
              <a:t>the serpent was more cunning than any beast of the field which </a:t>
            </a:r>
            <a:r>
              <a:rPr lang="en-US" sz="4400" dirty="0" err="1" smtClean="0"/>
              <a:t>the</a:t>
            </a:r>
            <a:r>
              <a:rPr lang="en-US" sz="4400" cap="small" dirty="0" err="1" smtClean="0"/>
              <a:t>Lord</a:t>
            </a:r>
            <a:r>
              <a:rPr lang="en-US" sz="4400" dirty="0" smtClean="0"/>
              <a:t> God had made. And he said to the woman, “Has God indeed said, ‘You shall not eat of every tree of the garden’?”</a:t>
            </a:r>
            <a:endParaRPr lang="en-US" sz="44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aseline="30000" dirty="0" smtClean="0"/>
              <a:t> </a:t>
            </a:r>
            <a:r>
              <a:rPr lang="en-US" sz="4400" dirty="0" smtClean="0"/>
              <a:t> </a:t>
            </a:r>
            <a:r>
              <a:rPr lang="en-US" sz="6000" dirty="0" smtClean="0"/>
              <a:t>Genesis 3:1</a:t>
            </a:r>
            <a:endParaRPr lang="en-US" sz="6000" dirty="0"/>
          </a:p>
        </p:txBody>
      </p:sp>
    </p:spTree>
  </p:cSld>
  <p:clrMapOvr>
    <a:masterClrMapping/>
  </p:clrMapOvr>
  <p:transition advClick="0" advTm="86399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803400"/>
            <a:ext cx="9372600" cy="2123658"/>
          </a:xfrm>
          <a:prstGeom prst="rect">
            <a:avLst/>
          </a:prstGeom>
          <a:noFill/>
        </p:spPr>
        <p:txBody>
          <a:bodyPr wrap="square" rtlCol="0">
            <a:spAutoFit/>
          </a:bodyPr>
          <a:lstStyle/>
          <a:p>
            <a:r>
              <a:rPr lang="en-US" sz="4400" b="1" baseline="30000" dirty="0" smtClean="0"/>
              <a:t>35 </a:t>
            </a:r>
            <a:r>
              <a:rPr lang="en-US" sz="4400" b="1" baseline="30000" dirty="0" smtClean="0"/>
              <a:t> “</a:t>
            </a:r>
            <a:r>
              <a:rPr lang="en-US" sz="4400" dirty="0" smtClean="0"/>
              <a:t>If </a:t>
            </a:r>
            <a:r>
              <a:rPr lang="en-US" sz="4400" dirty="0" smtClean="0"/>
              <a:t>He called them gods, to whom the word of God came (and the Scripture cannot be broken</a:t>
            </a:r>
            <a:r>
              <a:rPr lang="en-US" sz="4400" dirty="0" smtClean="0"/>
              <a:t>)”</a:t>
            </a:r>
            <a:endParaRPr lang="en-US" sz="44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John 10:35</a:t>
            </a:r>
            <a:endParaRPr lang="en-US" sz="6000" dirty="0"/>
          </a:p>
        </p:txBody>
      </p:sp>
    </p:spTree>
  </p:cSld>
  <p:clrMapOvr>
    <a:masterClrMapping/>
  </p:clrMapOvr>
  <p:transition advClick="0" advTm="86399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8501" y="2301009"/>
            <a:ext cx="8940800" cy="1862048"/>
          </a:xfrm>
          <a:prstGeom prst="rect">
            <a:avLst/>
          </a:prstGeom>
          <a:noFill/>
        </p:spPr>
        <p:txBody>
          <a:bodyPr wrap="square" rtlCol="0">
            <a:spAutoFit/>
          </a:bodyPr>
          <a:lstStyle/>
          <a:p>
            <a:pPr algn="ctr"/>
            <a:r>
              <a:rPr lang="en-US" sz="11500" b="1" dirty="0" smtClean="0">
                <a:solidFill>
                  <a:srgbClr val="006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QUESTIONS</a:t>
            </a:r>
          </a:p>
        </p:txBody>
      </p:sp>
    </p:spTree>
  </p:cSld>
  <p:clrMapOvr>
    <a:masterClrMapping/>
  </p:clrMapOvr>
  <p:transition advClick="0" advTm="86399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803400"/>
            <a:ext cx="9715500" cy="2800767"/>
          </a:xfrm>
          <a:prstGeom prst="rect">
            <a:avLst/>
          </a:prstGeom>
          <a:noFill/>
        </p:spPr>
        <p:txBody>
          <a:bodyPr wrap="square" rtlCol="0">
            <a:spAutoFit/>
          </a:bodyPr>
          <a:lstStyle/>
          <a:p>
            <a:r>
              <a:rPr lang="en-US" sz="4400" b="1" baseline="30000" dirty="0" smtClean="0"/>
              <a:t>16 </a:t>
            </a:r>
            <a:r>
              <a:rPr lang="en-US" sz="4400" b="1" baseline="30000" dirty="0" smtClean="0"/>
              <a:t> “</a:t>
            </a:r>
            <a:r>
              <a:rPr lang="en-US" sz="4400" dirty="0" smtClean="0"/>
              <a:t>All </a:t>
            </a:r>
            <a:r>
              <a:rPr lang="en-US" sz="4400" dirty="0" smtClean="0"/>
              <a:t>Scripture </a:t>
            </a:r>
            <a:r>
              <a:rPr lang="en-US" sz="4400" i="1" dirty="0" smtClean="0"/>
              <a:t>is</a:t>
            </a:r>
            <a:r>
              <a:rPr lang="en-US" sz="4400" dirty="0" smtClean="0"/>
              <a:t> given by inspiration of God, and </a:t>
            </a:r>
            <a:r>
              <a:rPr lang="en-US" sz="4400" i="1" dirty="0" smtClean="0"/>
              <a:t>is</a:t>
            </a:r>
            <a:r>
              <a:rPr lang="en-US" sz="4400" dirty="0" smtClean="0"/>
              <a:t> profitable for doctrine, for reproof, for correction, for instruction in </a:t>
            </a:r>
            <a:r>
              <a:rPr lang="en-US" sz="4400" dirty="0" smtClean="0"/>
              <a:t>righteousness”</a:t>
            </a:r>
            <a:endParaRPr lang="en-US" sz="44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aseline="30000" dirty="0" smtClean="0"/>
              <a:t> </a:t>
            </a:r>
            <a:r>
              <a:rPr lang="en-US" sz="4400" dirty="0" smtClean="0"/>
              <a:t> </a:t>
            </a:r>
            <a:r>
              <a:rPr lang="en-US" sz="6000" dirty="0" smtClean="0"/>
              <a:t>2 Timothy 3:16</a:t>
            </a:r>
            <a:endParaRPr lang="en-US" sz="6000" dirty="0"/>
          </a:p>
        </p:txBody>
      </p:sp>
    </p:spTree>
  </p:cSld>
  <p:clrMapOvr>
    <a:masterClrMapping/>
  </p:clrMapOvr>
  <p:transition advClick="0" advTm="86399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86257" y="1366671"/>
            <a:ext cx="9777862" cy="4770537"/>
          </a:xfrm>
          <a:prstGeom prst="rect">
            <a:avLst/>
          </a:prstGeom>
          <a:noFill/>
        </p:spPr>
        <p:txBody>
          <a:bodyPr wrap="square" rtlCol="0">
            <a:spAutoFit/>
          </a:bodyPr>
          <a:lstStyle/>
          <a:p>
            <a:r>
              <a:rPr lang="en-US" sz="3200" b="1" baseline="30000" dirty="0" smtClean="0"/>
              <a:t>15 </a:t>
            </a:r>
            <a:r>
              <a:rPr lang="en-US" sz="3200" dirty="0" smtClean="0"/>
              <a:t>“Moreover if your brother sins against you, go and tell him his fault between you and him alone. If he hears you, you have gained your brother. </a:t>
            </a:r>
            <a:r>
              <a:rPr lang="en-US" sz="3200" b="1" baseline="30000" dirty="0" smtClean="0"/>
              <a:t>16 </a:t>
            </a:r>
            <a:r>
              <a:rPr lang="en-US" sz="3200" dirty="0" smtClean="0"/>
              <a:t>But if he will not hear, take with you one or two more, that ‘by the mouth of two or three witnesses every word may be established</a:t>
            </a:r>
            <a:r>
              <a:rPr lang="en-US" sz="3200" dirty="0" smtClean="0"/>
              <a:t>.’</a:t>
            </a:r>
            <a:r>
              <a:rPr lang="en-US" sz="3200" b="1" baseline="30000" dirty="0" smtClean="0"/>
              <a:t>17</a:t>
            </a:r>
            <a:r>
              <a:rPr lang="en-US" sz="3200" b="1" baseline="30000" dirty="0" smtClean="0"/>
              <a:t> </a:t>
            </a:r>
            <a:r>
              <a:rPr lang="en-US" sz="3200" dirty="0" smtClean="0"/>
              <a:t>And if he refuses to hear them, tell </a:t>
            </a:r>
            <a:r>
              <a:rPr lang="en-US" sz="3200" i="1" dirty="0" smtClean="0"/>
              <a:t>it</a:t>
            </a:r>
            <a:r>
              <a:rPr lang="en-US" sz="3200" dirty="0" smtClean="0"/>
              <a:t> to the church. But if he refuses even to hear the church, let him be to you like a heathen and a tax collector</a:t>
            </a:r>
            <a:r>
              <a:rPr lang="en-US" sz="4400" dirty="0" smtClean="0"/>
              <a:t>.</a:t>
            </a:r>
            <a:r>
              <a:rPr lang="en-US" sz="3200" dirty="0" smtClean="0"/>
              <a:t>”</a:t>
            </a:r>
            <a:endParaRPr lang="en-US" sz="4400" dirty="0"/>
          </a:p>
        </p:txBody>
      </p:sp>
      <p:sp>
        <p:nvSpPr>
          <p:cNvPr id="3" name="TextBox 2"/>
          <p:cNvSpPr txBox="1"/>
          <p:nvPr/>
        </p:nvSpPr>
        <p:spPr>
          <a:xfrm>
            <a:off x="1636404" y="413793"/>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Matthew 18:15-17</a:t>
            </a:r>
            <a:endParaRPr lang="en-US" sz="6000" dirty="0"/>
          </a:p>
        </p:txBody>
      </p:sp>
    </p:spTree>
  </p:cSld>
  <p:clrMapOvr>
    <a:masterClrMapping/>
  </p:clrMapOvr>
  <p:transition advClick="0" advTm="86399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638300"/>
            <a:ext cx="9372600" cy="4154984"/>
          </a:xfrm>
          <a:prstGeom prst="rect">
            <a:avLst/>
          </a:prstGeom>
          <a:noFill/>
        </p:spPr>
        <p:txBody>
          <a:bodyPr wrap="square" rtlCol="0">
            <a:spAutoFit/>
          </a:bodyPr>
          <a:lstStyle/>
          <a:p>
            <a:r>
              <a:rPr lang="en-US" sz="4400" b="1" baseline="30000" dirty="0" smtClean="0"/>
              <a:t>25 </a:t>
            </a:r>
            <a:r>
              <a:rPr lang="en-US" sz="4400" b="1" baseline="30000" dirty="0" smtClean="0"/>
              <a:t> “</a:t>
            </a:r>
            <a:r>
              <a:rPr lang="en-US" sz="4400" dirty="0" smtClean="0"/>
              <a:t>Agree </a:t>
            </a:r>
            <a:r>
              <a:rPr lang="en-US" sz="4400" dirty="0" smtClean="0"/>
              <a:t>with your adversary quickly, while you are on the way with him, lest your adversary deliver you to the judge, the judge hand you over to the officer, and you be thrown into prison</a:t>
            </a:r>
            <a:r>
              <a:rPr lang="en-US" sz="4400" dirty="0" smtClean="0"/>
              <a:t>.”</a:t>
            </a:r>
            <a:endParaRPr lang="en-US" sz="44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Matthew 5:25</a:t>
            </a:r>
            <a:endParaRPr lang="en-US" sz="6000" dirty="0"/>
          </a:p>
        </p:txBody>
      </p:sp>
    </p:spTree>
  </p:cSld>
  <p:clrMapOvr>
    <a:masterClrMapping/>
  </p:clrMapOvr>
  <p:transition advClick="0" advTm="86399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638300"/>
            <a:ext cx="9372600" cy="2123658"/>
          </a:xfrm>
          <a:prstGeom prst="rect">
            <a:avLst/>
          </a:prstGeom>
          <a:noFill/>
        </p:spPr>
        <p:txBody>
          <a:bodyPr wrap="square" rtlCol="0">
            <a:spAutoFit/>
          </a:bodyPr>
          <a:lstStyle/>
          <a:p>
            <a:r>
              <a:rPr lang="en-US" sz="4400" b="1" baseline="30000" dirty="0" smtClean="0"/>
              <a:t>15 </a:t>
            </a:r>
            <a:r>
              <a:rPr lang="en-US" sz="4400" b="1" baseline="30000" dirty="0" smtClean="0"/>
              <a:t> “</a:t>
            </a:r>
            <a:r>
              <a:rPr lang="en-US" sz="4400" dirty="0" smtClean="0"/>
              <a:t>But </a:t>
            </a:r>
            <a:r>
              <a:rPr lang="en-US" sz="4400" dirty="0" smtClean="0"/>
              <a:t>if you do not forgive men their trespasses, neither will your Father forgive your trespasses</a:t>
            </a:r>
            <a:r>
              <a:rPr lang="en-US" sz="4400" dirty="0" smtClean="0"/>
              <a:t>.”</a:t>
            </a:r>
            <a:endParaRPr lang="en-US" sz="44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Matthew 6:15</a:t>
            </a:r>
            <a:endParaRPr lang="en-US" sz="6000" dirty="0"/>
          </a:p>
        </p:txBody>
      </p:sp>
    </p:spTree>
  </p:cSld>
  <p:clrMapOvr>
    <a:masterClrMapping/>
  </p:clrMapOvr>
  <p:transition advClick="0" advTm="86399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829368"/>
            <a:ext cx="9372600" cy="2123658"/>
          </a:xfrm>
          <a:prstGeom prst="rect">
            <a:avLst/>
          </a:prstGeom>
          <a:noFill/>
        </p:spPr>
        <p:txBody>
          <a:bodyPr wrap="square" rtlCol="0">
            <a:spAutoFit/>
          </a:bodyPr>
          <a:lstStyle/>
          <a:p>
            <a:r>
              <a:rPr lang="en-US" sz="4400" b="1" baseline="30000" dirty="0" smtClean="0"/>
              <a:t>5 </a:t>
            </a:r>
            <a:r>
              <a:rPr lang="en-US" sz="4400" b="1" baseline="30000" dirty="0" smtClean="0"/>
              <a:t> “</a:t>
            </a:r>
            <a:r>
              <a:rPr lang="en-US" sz="4400" dirty="0" smtClean="0"/>
              <a:t>Commit </a:t>
            </a:r>
            <a:r>
              <a:rPr lang="en-US" sz="4400" dirty="0" smtClean="0"/>
              <a:t>your way to the </a:t>
            </a:r>
            <a:r>
              <a:rPr lang="en-US" sz="4400" cap="small" dirty="0" smtClean="0"/>
              <a:t>Lord</a:t>
            </a:r>
            <a:r>
              <a:rPr lang="en-US" sz="4400" dirty="0" smtClean="0"/>
              <a:t>,</a:t>
            </a:r>
            <a:br>
              <a:rPr lang="en-US" sz="4400" dirty="0" smtClean="0"/>
            </a:br>
            <a:r>
              <a:rPr lang="en-US" sz="4400" dirty="0" smtClean="0"/>
              <a:t>Trust also in Him,</a:t>
            </a:r>
            <a:br>
              <a:rPr lang="en-US" sz="4400" dirty="0" smtClean="0"/>
            </a:br>
            <a:r>
              <a:rPr lang="en-US" sz="4400" dirty="0" smtClean="0"/>
              <a:t>And He shall bring </a:t>
            </a:r>
            <a:r>
              <a:rPr lang="en-US" sz="4400" i="1" dirty="0" smtClean="0"/>
              <a:t>it</a:t>
            </a:r>
            <a:r>
              <a:rPr lang="en-US" sz="4400" dirty="0" smtClean="0"/>
              <a:t> to pass</a:t>
            </a:r>
            <a:r>
              <a:rPr lang="en-US" sz="4400" dirty="0" smtClean="0"/>
              <a:t>.”</a:t>
            </a:r>
            <a:endParaRPr lang="en-US" sz="44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Psalm 37:5</a:t>
            </a:r>
            <a:endParaRPr lang="en-US" sz="6000" dirty="0"/>
          </a:p>
        </p:txBody>
      </p:sp>
    </p:spTree>
  </p:cSld>
  <p:clrMapOvr>
    <a:masterClrMapping/>
  </p:clrMapOvr>
  <p:transition advClick="0" advTm="86399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99904" y="1348800"/>
            <a:ext cx="9873397" cy="4832092"/>
          </a:xfrm>
          <a:prstGeom prst="rect">
            <a:avLst/>
          </a:prstGeom>
          <a:noFill/>
        </p:spPr>
        <p:txBody>
          <a:bodyPr wrap="square" rtlCol="0">
            <a:spAutoFit/>
          </a:bodyPr>
          <a:lstStyle/>
          <a:p>
            <a:r>
              <a:rPr lang="en-US" sz="4400" b="1" baseline="30000" dirty="0" smtClean="0"/>
              <a:t>5 </a:t>
            </a:r>
            <a:r>
              <a:rPr lang="en-US" sz="4400" b="1" baseline="30000" dirty="0" smtClean="0"/>
              <a:t> “</a:t>
            </a:r>
            <a:r>
              <a:rPr lang="en-US" sz="4400" dirty="0" smtClean="0"/>
              <a:t>But </a:t>
            </a:r>
            <a:r>
              <a:rPr lang="en-US" sz="4400" dirty="0" smtClean="0"/>
              <a:t>also for this very reason, giving all diligence, add to your faith virtue, to virtue knowledge, </a:t>
            </a:r>
            <a:r>
              <a:rPr lang="en-US" sz="4400" b="1" baseline="30000" dirty="0" smtClean="0"/>
              <a:t>6 </a:t>
            </a:r>
            <a:r>
              <a:rPr lang="en-US" sz="4400" dirty="0" smtClean="0"/>
              <a:t>to knowledge self-control, to self-control perseverance, to perseverance godliness, </a:t>
            </a:r>
            <a:r>
              <a:rPr lang="en-US" sz="4400" b="1" baseline="30000" dirty="0" smtClean="0"/>
              <a:t>7 </a:t>
            </a:r>
            <a:r>
              <a:rPr lang="en-US" sz="4400" dirty="0" smtClean="0"/>
              <a:t>to godliness brotherly kindness, and to brotherly kindness love</a:t>
            </a:r>
            <a:r>
              <a:rPr lang="en-US" sz="4400" dirty="0" smtClean="0"/>
              <a:t>.”</a:t>
            </a:r>
            <a:endParaRPr lang="en-US" sz="4400" dirty="0"/>
          </a:p>
        </p:txBody>
      </p:sp>
      <p:sp>
        <p:nvSpPr>
          <p:cNvPr id="3" name="TextBox 2"/>
          <p:cNvSpPr txBox="1"/>
          <p:nvPr/>
        </p:nvSpPr>
        <p:spPr>
          <a:xfrm>
            <a:off x="1663700" y="441088"/>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2 Peter 1:5-7</a:t>
            </a:r>
            <a:endParaRPr lang="en-US" sz="6000" dirty="0"/>
          </a:p>
        </p:txBody>
      </p:sp>
    </p:spTree>
  </p:cSld>
  <p:clrMapOvr>
    <a:masterClrMapping/>
  </p:clrMapOvr>
  <p:transition advClick="0" advTm="86399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13552" y="1406288"/>
            <a:ext cx="9709624" cy="4031873"/>
          </a:xfrm>
          <a:prstGeom prst="rect">
            <a:avLst/>
          </a:prstGeom>
          <a:noFill/>
        </p:spPr>
        <p:txBody>
          <a:bodyPr wrap="square" rtlCol="0">
            <a:spAutoFit/>
          </a:bodyPr>
          <a:lstStyle/>
          <a:p>
            <a:r>
              <a:rPr lang="en-US" sz="3200" b="1" baseline="30000" dirty="0" smtClean="0"/>
              <a:t>5</a:t>
            </a:r>
            <a:r>
              <a:rPr lang="en-US" sz="3200" b="1" dirty="0" smtClean="0"/>
              <a:t> </a:t>
            </a:r>
            <a:r>
              <a:rPr lang="en-US" sz="3200" b="1" dirty="0" smtClean="0"/>
              <a:t> “</a:t>
            </a:r>
            <a:r>
              <a:rPr lang="en-US" sz="3200" dirty="0" smtClean="0"/>
              <a:t>Therefore </a:t>
            </a:r>
            <a:r>
              <a:rPr lang="en-US" sz="3200" dirty="0" smtClean="0"/>
              <a:t>we also, since we are surrounded by so great a cloud of witnesses, let us lay aside every weight, and the sin which so easily </a:t>
            </a:r>
            <a:r>
              <a:rPr lang="en-US" sz="3200" dirty="0" smtClean="0"/>
              <a:t>ensnares </a:t>
            </a:r>
            <a:r>
              <a:rPr lang="en-US" sz="3200" i="1" dirty="0" smtClean="0"/>
              <a:t>us</a:t>
            </a:r>
            <a:r>
              <a:rPr lang="en-US" sz="3200" i="1" dirty="0" smtClean="0"/>
              <a:t>,</a:t>
            </a:r>
            <a:r>
              <a:rPr lang="en-US" sz="3200" dirty="0" smtClean="0"/>
              <a:t> and let us run with endurance the race that is set before us, </a:t>
            </a:r>
            <a:r>
              <a:rPr lang="en-US" sz="3200" b="1" baseline="30000" dirty="0" smtClean="0"/>
              <a:t>2 </a:t>
            </a:r>
            <a:r>
              <a:rPr lang="en-US" sz="3200" dirty="0" smtClean="0"/>
              <a:t>looking unto Jesus, the author and finisher of </a:t>
            </a:r>
            <a:r>
              <a:rPr lang="en-US" sz="3200" i="1" dirty="0" smtClean="0"/>
              <a:t>our</a:t>
            </a:r>
            <a:r>
              <a:rPr lang="en-US" sz="3200" dirty="0" smtClean="0"/>
              <a:t> faith, who for the joy that was set before Him endured the cross, despising the shame, and has sat down at the right hand of the throne of God</a:t>
            </a:r>
            <a:r>
              <a:rPr lang="en-US" sz="3200" dirty="0" smtClean="0"/>
              <a:t>.”</a:t>
            </a:r>
            <a:endParaRPr lang="en-US" sz="3200" dirty="0"/>
          </a:p>
        </p:txBody>
      </p:sp>
      <p:sp>
        <p:nvSpPr>
          <p:cNvPr id="3" name="TextBox 2"/>
          <p:cNvSpPr txBox="1"/>
          <p:nvPr/>
        </p:nvSpPr>
        <p:spPr>
          <a:xfrm>
            <a:off x="1663700" y="413792"/>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Hebrews 12:1-2</a:t>
            </a:r>
            <a:endParaRPr lang="en-US" sz="6000" dirty="0"/>
          </a:p>
        </p:txBody>
      </p:sp>
    </p:spTree>
  </p:cSld>
  <p:clrMapOvr>
    <a:masterClrMapping/>
  </p:clrMapOvr>
  <p:transition advClick="0" advTm="86399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6399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1104900"/>
            <a:ext cx="9372600" cy="3477875"/>
          </a:xfrm>
          <a:prstGeom prst="rect">
            <a:avLst/>
          </a:prstGeom>
          <a:noFill/>
        </p:spPr>
        <p:txBody>
          <a:bodyPr wrap="square" rtlCol="0">
            <a:spAutoFit/>
          </a:bodyPr>
          <a:lstStyle/>
          <a:p>
            <a:pPr algn="ctr"/>
            <a:r>
              <a:rPr lang="en-US" sz="4400" dirty="0" smtClean="0"/>
              <a:t>1. </a:t>
            </a:r>
            <a:r>
              <a:rPr lang="en-US" sz="4400" dirty="0" smtClean="0"/>
              <a:t>It is important to know the difference between </a:t>
            </a:r>
            <a:r>
              <a:rPr lang="en-US" sz="4400" dirty="0" smtClean="0"/>
              <a:t>God’s </a:t>
            </a:r>
            <a:r>
              <a:rPr lang="en-US" sz="4400" u="sng" dirty="0" smtClean="0"/>
              <a:t>TESTINGS</a:t>
            </a:r>
            <a:r>
              <a:rPr lang="en-US" sz="4400" dirty="0" smtClean="0"/>
              <a:t> </a:t>
            </a:r>
            <a:r>
              <a:rPr lang="en-US" sz="4400" dirty="0" smtClean="0"/>
              <a:t>and God’s </a:t>
            </a:r>
            <a:r>
              <a:rPr lang="en-US" sz="4400" u="sng" dirty="0" smtClean="0"/>
              <a:t>CORRECTIONS</a:t>
            </a:r>
            <a:r>
              <a:rPr lang="en-US" sz="4400" dirty="0" smtClean="0"/>
              <a:t>. </a:t>
            </a:r>
            <a:endParaRPr lang="en-US" sz="4400" dirty="0" smtClean="0"/>
          </a:p>
          <a:p>
            <a:r>
              <a:rPr lang="en-US" sz="4400" dirty="0" smtClean="0"/>
              <a:t>                                  </a:t>
            </a:r>
            <a:endParaRPr lang="en-US" sz="4400" dirty="0"/>
          </a:p>
        </p:txBody>
      </p:sp>
    </p:spTree>
  </p:cSld>
  <p:clrMapOvr>
    <a:masterClrMapping/>
  </p:clrMapOvr>
  <p:transition advClick="0" advTm="86399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028700"/>
            <a:ext cx="9372600" cy="2123658"/>
          </a:xfrm>
          <a:prstGeom prst="rect">
            <a:avLst/>
          </a:prstGeom>
          <a:noFill/>
        </p:spPr>
        <p:txBody>
          <a:bodyPr wrap="square" rtlCol="0">
            <a:spAutoFit/>
          </a:bodyPr>
          <a:lstStyle/>
          <a:p>
            <a:r>
              <a:rPr lang="en-US" sz="4400" dirty="0" smtClean="0"/>
              <a:t>2. </a:t>
            </a:r>
            <a:r>
              <a:rPr lang="en-US" sz="4400" dirty="0" smtClean="0"/>
              <a:t>God tests us to show us His </a:t>
            </a:r>
            <a:r>
              <a:rPr lang="en-US" sz="4400" u="sng" dirty="0" smtClean="0"/>
              <a:t>FAVOR</a:t>
            </a:r>
            <a:r>
              <a:rPr lang="en-US" sz="4400" dirty="0" smtClean="0"/>
              <a:t>  </a:t>
            </a:r>
            <a:r>
              <a:rPr lang="en-US" sz="4400" dirty="0" smtClean="0"/>
              <a:t>and to establish our </a:t>
            </a:r>
            <a:r>
              <a:rPr lang="en-US" sz="4400" u="sng" dirty="0" smtClean="0"/>
              <a:t>VALUE</a:t>
            </a:r>
            <a:r>
              <a:rPr lang="en-US" sz="4400" dirty="0" smtClean="0"/>
              <a:t>.</a:t>
            </a:r>
            <a:endParaRPr lang="en-US" sz="4400" dirty="0" smtClean="0"/>
          </a:p>
          <a:p>
            <a:r>
              <a:rPr lang="en-US" sz="4400" dirty="0" smtClean="0"/>
              <a:t>                                  </a:t>
            </a:r>
            <a:endParaRPr lang="en-US" sz="4400" dirty="0"/>
          </a:p>
        </p:txBody>
      </p:sp>
    </p:spTree>
  </p:cSld>
  <p:clrMapOvr>
    <a:masterClrMapping/>
  </p:clrMapOvr>
  <p:transition advClick="0" advTm="86399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95500" y="1219200"/>
            <a:ext cx="9372600" cy="2123658"/>
          </a:xfrm>
          <a:prstGeom prst="rect">
            <a:avLst/>
          </a:prstGeom>
          <a:noFill/>
        </p:spPr>
        <p:txBody>
          <a:bodyPr wrap="square" rtlCol="0">
            <a:spAutoFit/>
          </a:bodyPr>
          <a:lstStyle/>
          <a:p>
            <a:r>
              <a:rPr lang="en-US" sz="4400" dirty="0" smtClean="0"/>
              <a:t>3. </a:t>
            </a:r>
            <a:r>
              <a:rPr lang="en-US" sz="4400" dirty="0" smtClean="0"/>
              <a:t>God did not allow </a:t>
            </a:r>
            <a:r>
              <a:rPr lang="en-US" sz="4400" dirty="0" err="1" smtClean="0"/>
              <a:t>satan</a:t>
            </a:r>
            <a:r>
              <a:rPr lang="en-US" sz="4400" dirty="0" smtClean="0"/>
              <a:t> to take Job’s </a:t>
            </a:r>
            <a:r>
              <a:rPr lang="en-US" sz="4400" u="sng" dirty="0" smtClean="0"/>
              <a:t>LIFE</a:t>
            </a:r>
            <a:r>
              <a:rPr lang="en-US" sz="4400" dirty="0" smtClean="0"/>
              <a:t>.</a:t>
            </a:r>
            <a:endParaRPr lang="en-US" sz="4400" dirty="0" smtClean="0"/>
          </a:p>
          <a:p>
            <a:r>
              <a:rPr lang="en-US" sz="4400" dirty="0" smtClean="0"/>
              <a:t>                                  </a:t>
            </a:r>
            <a:endParaRPr lang="en-US" sz="4400" dirty="0"/>
          </a:p>
        </p:txBody>
      </p:sp>
    </p:spTree>
  </p:cSld>
  <p:clrMapOvr>
    <a:masterClrMapping/>
  </p:clrMapOvr>
  <p:transition advClick="0" advTm="86399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054100"/>
            <a:ext cx="8470900" cy="2123658"/>
          </a:xfrm>
          <a:prstGeom prst="rect">
            <a:avLst/>
          </a:prstGeom>
          <a:noFill/>
        </p:spPr>
        <p:txBody>
          <a:bodyPr wrap="square" rtlCol="0">
            <a:spAutoFit/>
          </a:bodyPr>
          <a:lstStyle/>
          <a:p>
            <a:pPr marL="742950" indent="-742950">
              <a:buAutoNum type="arabicPeriod" startAt="4"/>
            </a:pPr>
            <a:r>
              <a:rPr lang="en-US" sz="4400" dirty="0" smtClean="0"/>
              <a:t>Job 23:10 indicates that Job recognizes that God was </a:t>
            </a:r>
            <a:r>
              <a:rPr lang="en-US" sz="4400" u="sng" dirty="0" smtClean="0"/>
              <a:t>TESTING</a:t>
            </a:r>
            <a:r>
              <a:rPr lang="en-US" sz="4400" dirty="0" smtClean="0"/>
              <a:t> him</a:t>
            </a:r>
            <a:r>
              <a:rPr lang="en-US" sz="4400" dirty="0" smtClean="0"/>
              <a:t>.</a:t>
            </a:r>
            <a:endParaRPr lang="en-US" sz="4400" u="sng" dirty="0"/>
          </a:p>
        </p:txBody>
      </p:sp>
    </p:spTree>
  </p:cSld>
  <p:clrMapOvr>
    <a:masterClrMapping/>
  </p:clrMapOvr>
  <p:transition advClick="0" advTm="86399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4700" y="1143000"/>
            <a:ext cx="8636000" cy="2800767"/>
          </a:xfrm>
          <a:prstGeom prst="rect">
            <a:avLst/>
          </a:prstGeom>
          <a:noFill/>
        </p:spPr>
        <p:txBody>
          <a:bodyPr wrap="square" rtlCol="0">
            <a:spAutoFit/>
          </a:bodyPr>
          <a:lstStyle/>
          <a:p>
            <a:r>
              <a:rPr lang="en-US" sz="4400" dirty="0" smtClean="0"/>
              <a:t>5. </a:t>
            </a:r>
            <a:r>
              <a:rPr lang="en-US" sz="4400" dirty="0" smtClean="0"/>
              <a:t>God applies special </a:t>
            </a:r>
            <a:r>
              <a:rPr lang="en-US" sz="4400" u="sng" dirty="0" smtClean="0"/>
              <a:t>TESTS</a:t>
            </a:r>
            <a:r>
              <a:rPr lang="en-US" sz="4400" dirty="0" smtClean="0"/>
              <a:t> </a:t>
            </a:r>
            <a:r>
              <a:rPr lang="en-US" sz="4400" dirty="0" smtClean="0"/>
              <a:t>to those for whom He has special </a:t>
            </a:r>
            <a:r>
              <a:rPr lang="en-US" sz="4400" u="sng" dirty="0" smtClean="0"/>
              <a:t>PURPOSES</a:t>
            </a:r>
            <a:r>
              <a:rPr lang="en-US" sz="4400" dirty="0" smtClean="0"/>
              <a:t>.   </a:t>
            </a:r>
            <a:r>
              <a:rPr lang="en-US" sz="4400" dirty="0" smtClean="0"/>
              <a:t>(James 1:2-4)</a:t>
            </a:r>
          </a:p>
          <a:p>
            <a:endParaRPr lang="en-US" sz="4400" dirty="0"/>
          </a:p>
        </p:txBody>
      </p:sp>
    </p:spTree>
  </p:cSld>
  <p:clrMapOvr>
    <a:masterClrMapping/>
  </p:clrMapOvr>
  <p:transition advClick="0" advTm="86399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3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2547</TotalTime>
  <Words>259</Words>
  <Application>Microsoft Office PowerPoint</Application>
  <PresentationFormat>Custom</PresentationFormat>
  <Paragraphs>60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3_Title &amp; Subtitle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Gail</cp:lastModifiedBy>
  <cp:revision>237</cp:revision>
  <dcterms:created xsi:type="dcterms:W3CDTF">2015-05-22T23:05:41Z</dcterms:created>
  <dcterms:modified xsi:type="dcterms:W3CDTF">2015-09-25T15:31:48Z</dcterms:modified>
</cp:coreProperties>
</file>