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523" r:id="rId2"/>
    <p:sldId id="536" r:id="rId3"/>
    <p:sldId id="537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9" r:id="rId17"/>
    <p:sldId id="540" r:id="rId18"/>
    <p:sldId id="538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009900"/>
    <a:srgbClr val="81AAB3"/>
    <a:srgbClr val="B6D5D5"/>
    <a:srgbClr val="82B8C0"/>
    <a:srgbClr val="F0F5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6397" autoAdjust="0"/>
    <p:restoredTop sz="94660" autoAdjust="0"/>
  </p:normalViewPr>
  <p:slideViewPr>
    <p:cSldViewPr snapToGrid="0" showGuides="1">
      <p:cViewPr>
        <p:scale>
          <a:sx n="75" d="100"/>
          <a:sy n="75" d="100"/>
        </p:scale>
        <p:origin x="-78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738260"/>
      </p:ext>
    </p:extLst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6"/>
            <a:ext cx="9810750" cy="3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0"/>
            <a:ext cx="9810750" cy="34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43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 advTm="86399000"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1" y="399496"/>
            <a:ext cx="916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Battle of Obedience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0500" y="6045200"/>
            <a:ext cx="49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Sunday, August </a:t>
            </a:r>
            <a:r>
              <a:rPr lang="en-US" sz="3200" b="1" dirty="0" smtClean="0"/>
              <a:t>16, </a:t>
            </a:r>
            <a:r>
              <a:rPr lang="en-US" sz="3200" b="1" dirty="0" smtClean="0"/>
              <a:t>2015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13700" y="6045200"/>
            <a:ext cx="376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Wayne </a:t>
            </a:r>
            <a:r>
              <a:rPr lang="en-US" sz="3200" b="1" dirty="0" err="1" smtClean="0"/>
              <a:t>Hartsgrove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6400" y="2781300"/>
            <a:ext cx="652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II Timothy 2:4</a:t>
            </a:r>
            <a:endParaRPr lang="en-US" sz="48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6.  Satan’s motive in Adam &amp; Eve’s fall was the </a:t>
            </a:r>
            <a:r>
              <a:rPr lang="en-US" sz="4400" u="sng" dirty="0" smtClean="0"/>
              <a:t>promise</a:t>
            </a:r>
            <a:r>
              <a:rPr lang="en-US" sz="4400" dirty="0" smtClean="0"/>
              <a:t> of </a:t>
            </a:r>
            <a:r>
              <a:rPr lang="en-US" sz="4400" u="sng" dirty="0" smtClean="0"/>
              <a:t>independence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7.  The desire of </a:t>
            </a:r>
            <a:r>
              <a:rPr lang="en-US" sz="4400" u="sng" dirty="0" smtClean="0"/>
              <a:t>independence</a:t>
            </a:r>
            <a:r>
              <a:rPr lang="en-US" sz="4400" dirty="0" smtClean="0"/>
              <a:t> has been transmitted by inheritance to the whole human race.</a:t>
            </a:r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8.  The three routes that fallen sinful man has taken to seek </a:t>
            </a:r>
            <a:r>
              <a:rPr lang="en-US" sz="4400" u="sng" dirty="0" smtClean="0"/>
              <a:t>independence</a:t>
            </a:r>
            <a:r>
              <a:rPr lang="en-US" sz="4400" dirty="0" smtClean="0"/>
              <a:t> from God are: knowledge, religion, greed of possessions.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10. Two ways back to </a:t>
            </a:r>
            <a:r>
              <a:rPr lang="en-US" sz="4400" u="sng" dirty="0" smtClean="0"/>
              <a:t>dependence</a:t>
            </a:r>
            <a:r>
              <a:rPr lang="en-US" sz="4400" dirty="0" smtClean="0"/>
              <a:t> on God are to realize that Jesus </a:t>
            </a:r>
          </a:p>
          <a:p>
            <a:endParaRPr lang="en-US" sz="4400" dirty="0" smtClean="0"/>
          </a:p>
          <a:p>
            <a:pPr marL="742950" indent="-742950">
              <a:buAutoNum type="arabicParenR"/>
            </a:pPr>
            <a:r>
              <a:rPr lang="en-US" sz="4400" dirty="0" smtClean="0"/>
              <a:t>paid the full penalty for our sins on the cross and</a:t>
            </a:r>
          </a:p>
          <a:p>
            <a:pPr marL="742950" indent="-742950"/>
            <a:endParaRPr lang="en-US" sz="4400" dirty="0" smtClean="0"/>
          </a:p>
          <a:p>
            <a:r>
              <a:rPr lang="en-US" sz="4400" dirty="0" smtClean="0"/>
              <a:t>2) identified Himself with the    </a:t>
            </a:r>
          </a:p>
          <a:p>
            <a:r>
              <a:rPr lang="en-US" sz="4400" dirty="0" smtClean="0"/>
              <a:t>    independent.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11.  Paul was an apostle to the </a:t>
            </a:r>
            <a:r>
              <a:rPr lang="en-US" sz="4400" u="sng" dirty="0" smtClean="0"/>
              <a:t>Gentiles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12. God want to bring us to a place of total </a:t>
            </a:r>
            <a:r>
              <a:rPr lang="en-US" sz="4400" u="sng" dirty="0" smtClean="0"/>
              <a:t>dependence</a:t>
            </a:r>
            <a:r>
              <a:rPr lang="en-US" sz="4400" dirty="0" smtClean="0"/>
              <a:t> upon Him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13. Total </a:t>
            </a:r>
            <a:r>
              <a:rPr lang="en-US" sz="4400" u="sng" dirty="0" smtClean="0"/>
              <a:t>surrender</a:t>
            </a:r>
            <a:r>
              <a:rPr lang="en-US" sz="4400" dirty="0" smtClean="0"/>
              <a:t> is the first step in resolving the battle of obedience.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901" y="2301009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20066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5 </a:t>
            </a:r>
            <a:r>
              <a:rPr lang="en-US" sz="4400" b="1" baseline="30000" dirty="0" smtClean="0"/>
              <a:t> “</a:t>
            </a:r>
            <a:r>
              <a:rPr lang="en-US" sz="4400" dirty="0" smtClean="0"/>
              <a:t>For </a:t>
            </a:r>
            <a:r>
              <a:rPr lang="en-US" sz="4400" dirty="0" smtClean="0"/>
              <a:t>God knows that when you eat of it your eyes will be opened, and you will be like God, knowing good and evil.”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b="1" dirty="0" smtClean="0"/>
              <a:t>Genesis 3:5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3800" y="1511300"/>
            <a:ext cx="10172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/>
              <a:t>16 </a:t>
            </a:r>
            <a:r>
              <a:rPr lang="en-US" sz="3200" dirty="0" smtClean="0"/>
              <a:t>And he told them a parable, saying, “The land of a rich man produced plentifully, </a:t>
            </a:r>
            <a:r>
              <a:rPr lang="en-US" sz="3200" b="1" baseline="30000" dirty="0" smtClean="0"/>
              <a:t>17 </a:t>
            </a:r>
            <a:r>
              <a:rPr lang="en-US" sz="3200" dirty="0" smtClean="0"/>
              <a:t>and he thought to himself, ‘What shall I do, for I have nowhere to store my crops?’ </a:t>
            </a:r>
            <a:r>
              <a:rPr lang="en-US" sz="3200" b="1" baseline="30000" dirty="0" smtClean="0"/>
              <a:t>18 </a:t>
            </a:r>
            <a:r>
              <a:rPr lang="en-US" sz="3200" dirty="0" smtClean="0"/>
              <a:t>And he said, ‘I will do this: I will tear down my barns and build larger ones, and there I will store all my grain and my goods. </a:t>
            </a:r>
            <a:r>
              <a:rPr lang="en-US" sz="3200" b="1" baseline="30000" dirty="0" smtClean="0"/>
              <a:t>19 </a:t>
            </a:r>
            <a:r>
              <a:rPr lang="en-US" sz="3200" dirty="0" smtClean="0"/>
              <a:t>And I will say to my soul, “Soul, you have ample goods laid up for many years; relax, eat, drink, be merry.”’ </a:t>
            </a:r>
            <a:r>
              <a:rPr lang="en-US" sz="3200" b="1" baseline="30000" dirty="0" smtClean="0"/>
              <a:t>20 </a:t>
            </a:r>
            <a:r>
              <a:rPr lang="en-US" sz="3200" dirty="0" smtClean="0"/>
              <a:t>But God said to him, ‘Fool! This night your soul is required of you, and the things you have prepared, whose will they be?’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12900" y="5080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b="1" dirty="0" smtClean="0"/>
              <a:t>Luke 12:16-20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1475800"/>
            <a:ext cx="10655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19 </a:t>
            </a:r>
            <a:r>
              <a:rPr lang="en-US" sz="3200" dirty="0" smtClean="0"/>
              <a:t>And I will say to my soul, “Soul, you have ample goods laid up for many years; relax, eat, drink, be merry.”’ </a:t>
            </a:r>
            <a:r>
              <a:rPr lang="en-US" sz="3200" b="1" baseline="30000" dirty="0" smtClean="0"/>
              <a:t>20 </a:t>
            </a:r>
            <a:r>
              <a:rPr lang="en-US" sz="3200" dirty="0" smtClean="0"/>
              <a:t>But God said to him, ‘Fool! This night your soul is required of you, and the things you have prepared, whose will they be?’ </a:t>
            </a:r>
            <a:r>
              <a:rPr lang="en-US" sz="3200" b="1" baseline="30000" dirty="0" smtClean="0"/>
              <a:t>21 </a:t>
            </a:r>
            <a:r>
              <a:rPr lang="en-US" sz="3200" dirty="0" smtClean="0"/>
              <a:t>So is the one who lays up treasure for himself and is not rich toward God.”</a:t>
            </a:r>
          </a:p>
          <a:p>
            <a:r>
              <a:rPr lang="en-US" sz="3200" b="1" baseline="30000" dirty="0" smtClean="0"/>
              <a:t>22 </a:t>
            </a:r>
            <a:r>
              <a:rPr lang="en-US" sz="3200" dirty="0" smtClean="0"/>
              <a:t>And he said to his disciples, “Therefore I tell you, do not be anxious about your life, what you will eat, nor about your body, what you will put on. </a:t>
            </a:r>
            <a:r>
              <a:rPr lang="en-US" sz="3200" b="1" baseline="30000" dirty="0" smtClean="0"/>
              <a:t>23 </a:t>
            </a:r>
            <a:r>
              <a:rPr lang="en-US" sz="3200" dirty="0" smtClean="0"/>
              <a:t>For life is more than food, and the body more than clothing.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5715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Luke 12:19-23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2110800"/>
            <a:ext cx="10655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16  “</a:t>
            </a:r>
            <a:r>
              <a:rPr lang="en-US" sz="4400" dirty="0" smtClean="0"/>
              <a:t>They are not of the world, just as I am not of the world”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8763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John 17:16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2110800"/>
            <a:ext cx="10655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33  “</a:t>
            </a:r>
            <a:r>
              <a:rPr lang="en-US" sz="4400" dirty="0" smtClean="0"/>
              <a:t>So therefore, any one of you who does not renounce all that he has cannot be My disciple”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8763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Luke 14:33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2110800"/>
            <a:ext cx="10655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20  “</a:t>
            </a:r>
            <a:r>
              <a:rPr lang="en-US" sz="4400" dirty="0" smtClean="0"/>
              <a:t>When neither sun nor stars appeared for many days, and no small tempest lay on us, all hope of our being saved was at last abandoned.”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8763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Acts 27:20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2110800"/>
            <a:ext cx="10655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24  “</a:t>
            </a:r>
            <a:r>
              <a:rPr lang="en-US" sz="4400" dirty="0" smtClean="0"/>
              <a:t>And Jacob was left alone. And a man wrestled with him until the breaking of the day.”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8763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Genesis 32:24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2110800"/>
            <a:ext cx="10655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30  “</a:t>
            </a:r>
            <a:r>
              <a:rPr lang="en-US" sz="4400" dirty="0" smtClean="0"/>
              <a:t>So Jacob called the name of the place </a:t>
            </a:r>
            <a:r>
              <a:rPr lang="en-US" sz="4400" dirty="0" err="1" smtClean="0"/>
              <a:t>Peniel</a:t>
            </a:r>
            <a:r>
              <a:rPr lang="en-US" sz="4400" dirty="0" smtClean="0"/>
              <a:t>, saying, “For I have seen God face to face, and yet my life has been delivered.”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8763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Genesis 32:30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2110800"/>
            <a:ext cx="10655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  “</a:t>
            </a:r>
            <a:r>
              <a:rPr lang="en-US" sz="4400" dirty="0" smtClean="0"/>
              <a:t>He strove with the angel and prevailed;</a:t>
            </a:r>
            <a:br>
              <a:rPr lang="en-US" sz="4400" dirty="0" smtClean="0"/>
            </a:br>
            <a:r>
              <a:rPr lang="en-US" sz="4400" dirty="0" smtClean="0"/>
              <a:t>    he wept and sought his favor.</a:t>
            </a:r>
            <a:br>
              <a:rPr lang="en-US" sz="4400" dirty="0" smtClean="0"/>
            </a:br>
            <a:r>
              <a:rPr lang="en-US" sz="4400" dirty="0" smtClean="0"/>
              <a:t>He met God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at Bethel,</a:t>
            </a:r>
            <a:br>
              <a:rPr lang="en-US" sz="4400" dirty="0" smtClean="0"/>
            </a:br>
            <a:r>
              <a:rPr lang="en-US" sz="4400" dirty="0" smtClean="0"/>
              <a:t>    and there God spoke </a:t>
            </a:r>
            <a:r>
              <a:rPr lang="en-US" sz="4400" smtClean="0"/>
              <a:t>with us”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8763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Hosea 12:4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604" y="2301009"/>
            <a:ext cx="106154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2100" y="736600"/>
            <a:ext cx="9512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“</a:t>
            </a:r>
            <a:r>
              <a:rPr lang="en-US" sz="4400" dirty="0" smtClean="0"/>
              <a:t>No soldier in active service </a:t>
            </a:r>
          </a:p>
          <a:p>
            <a:pPr algn="ctr"/>
            <a:r>
              <a:rPr lang="en-US" sz="4400" dirty="0" smtClean="0"/>
              <a:t>entangles himself in the affairs of everyday life, so that he may please the one who enlisted him as a soldier”                              </a:t>
            </a:r>
          </a:p>
          <a:p>
            <a:r>
              <a:rPr lang="en-US" sz="4400" dirty="0" smtClean="0"/>
              <a:t>                                  II Timothy 2:4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1.  </a:t>
            </a:r>
            <a:r>
              <a:rPr lang="en-US" sz="4800" u="sng" dirty="0" smtClean="0"/>
              <a:t>Abraham</a:t>
            </a:r>
            <a:r>
              <a:rPr lang="en-US" sz="4800" dirty="0" smtClean="0"/>
              <a:t> and </a:t>
            </a:r>
            <a:r>
              <a:rPr lang="en-US" sz="4800" u="sng" dirty="0" smtClean="0"/>
              <a:t>Job</a:t>
            </a:r>
            <a:r>
              <a:rPr lang="en-US" sz="4800" dirty="0" smtClean="0"/>
              <a:t> are the types of soldiers that God is looking for in His army.</a:t>
            </a:r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 Our role as soldiers in God’s army is to have a heart that’s </a:t>
            </a:r>
            <a:r>
              <a:rPr lang="en-US" sz="4400" u="sng" dirty="0" smtClean="0"/>
              <a:t>perfect</a:t>
            </a:r>
            <a:r>
              <a:rPr lang="en-US" sz="4400" dirty="0" smtClean="0"/>
              <a:t> and </a:t>
            </a:r>
            <a:r>
              <a:rPr lang="en-US" sz="4400" u="sng" dirty="0" smtClean="0"/>
              <a:t>loyal</a:t>
            </a:r>
            <a:r>
              <a:rPr lang="en-US" sz="4400" dirty="0" smtClean="0"/>
              <a:t> toward God.</a:t>
            </a:r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  Our basic problem as humans is that we don’t realize how </a:t>
            </a:r>
            <a:r>
              <a:rPr lang="en-US" sz="4400" u="sng" dirty="0" smtClean="0"/>
              <a:t>valuable</a:t>
            </a:r>
            <a:r>
              <a:rPr lang="en-US" sz="4400" dirty="0" smtClean="0"/>
              <a:t> we are to God.</a:t>
            </a:r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4"/>
            </a:pPr>
            <a:r>
              <a:rPr lang="en-US" sz="4400" dirty="0" smtClean="0"/>
              <a:t>The lie Satan told Eve in the Garden of Eden in Genesis 3:5 is: </a:t>
            </a:r>
          </a:p>
          <a:p>
            <a:pPr marL="742950" indent="-742950"/>
            <a:r>
              <a:rPr lang="en-US" sz="4400" dirty="0" smtClean="0"/>
              <a:t>“</a:t>
            </a:r>
            <a:r>
              <a:rPr lang="en-US" sz="4400" u="sng" dirty="0" smtClean="0"/>
              <a:t>You will be like God, knowing good and evil</a:t>
            </a:r>
            <a:r>
              <a:rPr lang="en-US" sz="4400" dirty="0" smtClean="0"/>
              <a:t>”</a:t>
            </a:r>
            <a:r>
              <a:rPr lang="en-US" sz="4400" u="sng" dirty="0" smtClean="0"/>
              <a:t>                                  </a:t>
            </a:r>
            <a:endParaRPr lang="en-US" sz="4400" u="sng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493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5. </a:t>
            </a:r>
            <a:r>
              <a:rPr lang="en-US" sz="4400" u="sng" dirty="0" smtClean="0"/>
              <a:t>Motive</a:t>
            </a:r>
            <a:r>
              <a:rPr lang="en-US" sz="4400" dirty="0" smtClean="0"/>
              <a:t> was Satan’s snare that caused Adam &amp; Eve to be caught and to fall.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297</Words>
  <Application>Microsoft Office PowerPoint</Application>
  <PresentationFormat>Custom</PresentationFormat>
  <Paragraphs>49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3_Title &amp; Subtitle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Gail</cp:lastModifiedBy>
  <cp:revision>189</cp:revision>
  <dcterms:created xsi:type="dcterms:W3CDTF">2015-05-22T23:05:41Z</dcterms:created>
  <dcterms:modified xsi:type="dcterms:W3CDTF">2015-08-14T17:20:52Z</dcterms:modified>
</cp:coreProperties>
</file>