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sldIdLst>
    <p:sldId id="411" r:id="rId4"/>
    <p:sldId id="373" r:id="rId5"/>
    <p:sldId id="295" r:id="rId6"/>
    <p:sldId id="375" r:id="rId7"/>
    <p:sldId id="262" r:id="rId8"/>
    <p:sldId id="376" r:id="rId9"/>
    <p:sldId id="410" r:id="rId10"/>
    <p:sldId id="377" r:id="rId11"/>
    <p:sldId id="378" r:id="rId12"/>
    <p:sldId id="379" r:id="rId13"/>
    <p:sldId id="380" r:id="rId14"/>
    <p:sldId id="381" r:id="rId15"/>
    <p:sldId id="382" r:id="rId16"/>
    <p:sldId id="412" r:id="rId17"/>
    <p:sldId id="415" r:id="rId18"/>
    <p:sldId id="413" r:id="rId19"/>
    <p:sldId id="384" r:id="rId20"/>
    <p:sldId id="385" r:id="rId21"/>
    <p:sldId id="416" r:id="rId22"/>
    <p:sldId id="311" r:id="rId23"/>
    <p:sldId id="374" r:id="rId24"/>
    <p:sldId id="388" r:id="rId25"/>
    <p:sldId id="387" r:id="rId26"/>
    <p:sldId id="389" r:id="rId27"/>
    <p:sldId id="390" r:id="rId28"/>
    <p:sldId id="391" r:id="rId29"/>
    <p:sldId id="392" r:id="rId30"/>
    <p:sldId id="393" r:id="rId31"/>
    <p:sldId id="395" r:id="rId32"/>
    <p:sldId id="398" r:id="rId33"/>
    <p:sldId id="397" r:id="rId34"/>
    <p:sldId id="399" r:id="rId35"/>
    <p:sldId id="400" r:id="rId36"/>
    <p:sldId id="401" r:id="rId37"/>
    <p:sldId id="402" r:id="rId38"/>
    <p:sldId id="403" r:id="rId39"/>
    <p:sldId id="414" r:id="rId40"/>
    <p:sldId id="405" r:id="rId41"/>
    <p:sldId id="406" r:id="rId42"/>
    <p:sldId id="407" r:id="rId43"/>
    <p:sldId id="408" r:id="rId44"/>
    <p:sldId id="409" r:id="rId45"/>
    <p:sldId id="386" r:id="rId46"/>
    <p:sldId id="257" r:id="rId47"/>
    <p:sldId id="28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AAB3"/>
    <a:srgbClr val="B6D5D5"/>
    <a:srgbClr val="82B8C0"/>
    <a:srgbClr val="F0F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6397" autoAdjust="0"/>
    <p:restoredTop sz="94660" autoAdjust="0"/>
  </p:normalViewPr>
  <p:slideViewPr>
    <p:cSldViewPr snapToGrid="0" showGuides="1">
      <p:cViewPr varScale="1">
        <p:scale>
          <a:sx n="79" d="100"/>
          <a:sy n="79" d="100"/>
        </p:scale>
        <p:origin x="96" y="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EFCC-E49D-42C6-9473-2D1F0A2E865C}" type="datetimeFigureOut">
              <a:rPr lang="en-US"/>
              <a:pPr>
                <a:defRPr/>
              </a:pPr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59F8A-544A-42E2-83E2-FFC96CC1E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8320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EFCC-E49D-42C6-9473-2D1F0A2E865C}" type="datetimeFigureOut">
              <a:rPr lang="en-US"/>
              <a:pPr>
                <a:defRPr/>
              </a:pPr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59F8A-544A-42E2-83E2-FFC96CC1E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44001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EFCC-E49D-42C6-9473-2D1F0A2E865C}" type="datetimeFigureOut">
              <a:rPr lang="en-US"/>
              <a:pPr>
                <a:defRPr/>
              </a:pPr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59F8A-544A-42E2-83E2-FFC96CC1E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98195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7B27D28-E85F-4311-AA4B-68CA57146FC1}" type="datetimeFigureOut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6/28/2015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60AE6A6-A1C4-4BB5-A642-0E90741B6B11}" type="slidenum">
              <a:rPr lang="en-US" alt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90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7B27D28-E85F-4311-AA4B-68CA57146FC1}" type="datetimeFigureOut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6/28/2015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60AE6A6-A1C4-4BB5-A642-0E90741B6B11}" type="slidenum">
              <a:rPr lang="en-US" alt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079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7B27D28-E85F-4311-AA4B-68CA57146FC1}" type="datetimeFigureOut">
              <a:rPr 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6/28/2015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60AE6A6-A1C4-4BB5-A642-0E90741B6B11}" type="slidenum">
              <a:rPr lang="en-US" alt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433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40" y="945573"/>
            <a:ext cx="11321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Facing Family Problems</a:t>
            </a:r>
            <a:endParaRPr lang="en-US" sz="7200" dirty="0" smtClean="0"/>
          </a:p>
          <a:p>
            <a:pPr algn="ctr"/>
            <a:endParaRPr 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195" y="6241261"/>
            <a:ext cx="3886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Sunday, June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28,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4789" y="6241261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Wayne Hartsgrove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336" y="399473"/>
            <a:ext cx="82333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SERMON NOTES #5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76" y="1638298"/>
            <a:ext cx="11538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Moving is always an enjoyable experience.  True or </a:t>
            </a:r>
            <a:r>
              <a:rPr lang="en-US" sz="5400" b="1" u="sng" dirty="0" smtClean="0">
                <a:solidFill>
                  <a:schemeClr val="bg1"/>
                </a:solidFill>
              </a:rPr>
              <a:t>FALSE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12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66636" y="450273"/>
            <a:ext cx="82333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SERMON NOTES #6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76" y="1638298"/>
            <a:ext cx="11538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It takes </a:t>
            </a:r>
            <a:r>
              <a:rPr lang="en-US" sz="5400" b="1" u="sng" dirty="0" smtClean="0">
                <a:solidFill>
                  <a:schemeClr val="bg1"/>
                </a:solidFill>
              </a:rPr>
              <a:t>COURAGE</a:t>
            </a:r>
            <a:r>
              <a:rPr lang="en-US" sz="5400" b="1" dirty="0" smtClean="0"/>
              <a:t> to leave the past without remorse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12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336" y="437573"/>
            <a:ext cx="82333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SERMON NOTES #7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76" y="1638298"/>
            <a:ext cx="115388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Hebrews 13:8 states that Jesus Christ is the same </a:t>
            </a:r>
            <a:r>
              <a:rPr lang="en-US" sz="5400" b="1" u="sng" dirty="0" smtClean="0">
                <a:solidFill>
                  <a:schemeClr val="bg1"/>
                </a:solidFill>
              </a:rPr>
              <a:t>YESTERDAY</a:t>
            </a:r>
            <a:r>
              <a:rPr lang="en-US" sz="5400" b="1" dirty="0" smtClean="0">
                <a:solidFill>
                  <a:schemeClr val="bg1"/>
                </a:solidFill>
              </a:rPr>
              <a:t>, </a:t>
            </a:r>
            <a:r>
              <a:rPr lang="en-US" sz="5400" b="1" u="sng" dirty="0" smtClean="0">
                <a:solidFill>
                  <a:schemeClr val="bg1"/>
                </a:solidFill>
              </a:rPr>
              <a:t>TODAY</a:t>
            </a:r>
            <a:r>
              <a:rPr lang="en-US" sz="5400" b="1" dirty="0" smtClean="0">
                <a:solidFill>
                  <a:schemeClr val="bg1"/>
                </a:solidFill>
              </a:rPr>
              <a:t>, </a:t>
            </a:r>
            <a:r>
              <a:rPr lang="en-US" sz="5400" b="1" dirty="0" smtClean="0"/>
              <a:t>and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u="sng" dirty="0" smtClean="0">
                <a:solidFill>
                  <a:schemeClr val="bg1"/>
                </a:solidFill>
              </a:rPr>
              <a:t>FOREVER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12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336" y="399473"/>
            <a:ext cx="82333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SERMON NOTES #8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76" y="1638298"/>
            <a:ext cx="11538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Lazarus had been dead for how many days? </a:t>
            </a:r>
            <a:r>
              <a:rPr lang="en-US" sz="5400" b="1" u="sng" dirty="0" smtClean="0">
                <a:solidFill>
                  <a:schemeClr val="bg1"/>
                </a:solidFill>
              </a:rPr>
              <a:t>FOUR</a:t>
            </a:r>
            <a:r>
              <a:rPr lang="en-US" sz="5400" b="1" dirty="0" smtClean="0"/>
              <a:t> (John 11:17)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12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515468"/>
            <a:ext cx="11191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 </a:t>
            </a:r>
            <a:r>
              <a:rPr lang="en-US" sz="4800" b="1" baseline="30000" dirty="0" smtClean="0"/>
              <a:t>17  “</a:t>
            </a:r>
            <a:r>
              <a:rPr lang="en-US" sz="4800" b="1" dirty="0" smtClean="0"/>
              <a:t>So when Jesus came, He found that he had already been in the tomb four days.</a:t>
            </a:r>
            <a:endParaRPr lang="en-US" sz="4400" b="1" dirty="0" smtClean="0"/>
          </a:p>
          <a:p>
            <a:r>
              <a:rPr lang="en-US" sz="2400" dirty="0" smtClean="0"/>
              <a:t> 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3916" y="322894"/>
            <a:ext cx="7624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John 11:17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336" y="399473"/>
            <a:ext cx="82333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SERMON NOTES #9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76" y="1638298"/>
            <a:ext cx="115388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Hebrews 9:27 says its appointed men to die once, but after that the </a:t>
            </a:r>
            <a:r>
              <a:rPr lang="en-US" sz="5400" b="1" u="sng" dirty="0" smtClean="0">
                <a:solidFill>
                  <a:schemeClr val="bg1"/>
                </a:solidFill>
              </a:rPr>
              <a:t>JUDGEMENT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12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523998"/>
            <a:ext cx="11191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27  “</a:t>
            </a:r>
            <a:r>
              <a:rPr lang="en-US" sz="4800" b="1" dirty="0" smtClean="0"/>
              <a:t>And as it is appointed for men to die once, but after this the judgment,” 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7215" y="322894"/>
            <a:ext cx="83776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Hebrews 9:27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3695" y="437573"/>
            <a:ext cx="87046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SERMON NOTES #10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76" y="1638298"/>
            <a:ext cx="11538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We can experience grief without despair if our hope is in </a:t>
            </a:r>
            <a:r>
              <a:rPr lang="en-US" sz="5400" b="1" u="sng" dirty="0" smtClean="0">
                <a:solidFill>
                  <a:schemeClr val="bg1"/>
                </a:solidFill>
              </a:rPr>
              <a:t>JESUS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12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3695" y="450273"/>
            <a:ext cx="87046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SERMON NOTES #11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76" y="1638298"/>
            <a:ext cx="11538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Ephesians 6:12 tells us that our main problem is people.  True or </a:t>
            </a:r>
            <a:r>
              <a:rPr lang="en-US" sz="5400" b="1" dirty="0" smtClean="0">
                <a:solidFill>
                  <a:schemeClr val="bg1"/>
                </a:solidFill>
              </a:rPr>
              <a:t>FALSE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12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638298"/>
            <a:ext cx="111911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 12  “</a:t>
            </a:r>
            <a:r>
              <a:rPr lang="en-US" sz="4800" b="1" dirty="0" smtClean="0"/>
              <a:t>For we do not wrestle against flesh and blood, but against principalities, against powers, against the rulers of the darkness of this age, against spiritual </a:t>
            </a:r>
            <a:r>
              <a:rPr lang="en-US" sz="4800" b="1" i="1" dirty="0" smtClean="0"/>
              <a:t>hosts</a:t>
            </a:r>
            <a:r>
              <a:rPr lang="en-US" sz="4800" b="1" dirty="0" smtClean="0"/>
              <a:t> of wickedness in the heavenly </a:t>
            </a:r>
            <a:r>
              <a:rPr lang="en-US" sz="4800" b="1" i="1" dirty="0" smtClean="0"/>
              <a:t>places</a:t>
            </a:r>
            <a:r>
              <a:rPr lang="en-US" sz="4800" b="1" dirty="0" smtClean="0"/>
              <a:t> ”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01037" y="322894"/>
            <a:ext cx="89899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Ephesians 6:12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846" y="821709"/>
            <a:ext cx="100295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EXTRA SCRIPTURES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(in the same order as reverse side of Sermon Notes)</a:t>
            </a:r>
            <a:endParaRPr lang="en-US" sz="8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006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1462530"/>
            <a:ext cx="117347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 </a:t>
            </a:r>
            <a:r>
              <a:rPr lang="en-US" sz="4800" b="1" dirty="0" smtClean="0"/>
              <a:t> 1 “Now a certain </a:t>
            </a:r>
            <a:r>
              <a:rPr lang="en-US" sz="4800" b="1" i="1" dirty="0" smtClean="0"/>
              <a:t>man</a:t>
            </a:r>
            <a:r>
              <a:rPr lang="en-US" sz="4800" b="1" dirty="0" smtClean="0"/>
              <a:t> was sick, Lazarus of Bethany, the town of Mary and her sister Martha. </a:t>
            </a:r>
            <a:r>
              <a:rPr lang="en-US" sz="4800" b="1" baseline="30000" dirty="0" smtClean="0"/>
              <a:t>2 </a:t>
            </a:r>
            <a:r>
              <a:rPr lang="en-US" sz="4800" b="1" dirty="0" smtClean="0"/>
              <a:t>It was </a:t>
            </a:r>
            <a:r>
              <a:rPr lang="en-US" sz="4800" b="1" i="1" dirty="0" smtClean="0"/>
              <a:t>that</a:t>
            </a:r>
            <a:r>
              <a:rPr lang="en-US" sz="4800" b="1" dirty="0" smtClean="0"/>
              <a:t> Mary who anointed the Lord with fragrant oil and wiped His feet with her hair, whose brother Lazarus was sick.” </a:t>
            </a:r>
            <a:r>
              <a:rPr lang="en-US" sz="5400" dirty="0" smtClean="0"/>
              <a:t> 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283908" y="322894"/>
            <a:ext cx="76242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John 11:1-2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9" y="1418842"/>
            <a:ext cx="1132027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 </a:t>
            </a:r>
            <a:r>
              <a:rPr lang="en-US" sz="4800" b="1" dirty="0" smtClean="0"/>
              <a:t>  </a:t>
            </a:r>
            <a:r>
              <a:rPr lang="en-US" sz="4800" b="1" baseline="30000" dirty="0" smtClean="0"/>
              <a:t>3  “</a:t>
            </a:r>
            <a:r>
              <a:rPr lang="en-US" sz="4800" b="1" dirty="0" smtClean="0"/>
              <a:t>Therefore the sisters sent to Him, saying, “Lord, behold, he whom You love is sick.”</a:t>
            </a:r>
          </a:p>
          <a:p>
            <a:r>
              <a:rPr lang="en-US" sz="4800" b="1" baseline="30000" dirty="0" smtClean="0"/>
              <a:t>4 </a:t>
            </a:r>
            <a:r>
              <a:rPr lang="en-US" sz="4800" b="1" dirty="0" smtClean="0"/>
              <a:t>When Jesus heard </a:t>
            </a:r>
            <a:r>
              <a:rPr lang="en-US" sz="4800" b="1" i="1" dirty="0" smtClean="0"/>
              <a:t>that,</a:t>
            </a:r>
            <a:r>
              <a:rPr lang="en-US" sz="4800" b="1" dirty="0" smtClean="0"/>
              <a:t> He said, “This sickness is not unto death, but for the glory of God, that the Son of God may be glorified through it.”</a:t>
            </a:r>
          </a:p>
          <a:p>
            <a:r>
              <a:rPr lang="en-US" sz="5400" dirty="0" smtClean="0"/>
              <a:t> 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283908" y="322894"/>
            <a:ext cx="76242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John 11:3-4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515468"/>
            <a:ext cx="111911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 </a:t>
            </a:r>
            <a:r>
              <a:rPr lang="en-US" sz="4800" b="1" baseline="30000" dirty="0" smtClean="0"/>
              <a:t>17  “</a:t>
            </a:r>
            <a:r>
              <a:rPr lang="en-US" sz="4800" b="1" dirty="0" smtClean="0"/>
              <a:t>So when Jesus came, He found that he had already been in the tomb four days.</a:t>
            </a:r>
            <a:r>
              <a:rPr lang="en-US" sz="4800" b="1" baseline="30000" dirty="0" smtClean="0"/>
              <a:t>18 </a:t>
            </a:r>
            <a:r>
              <a:rPr lang="en-US" sz="4800" b="1" dirty="0" smtClean="0"/>
              <a:t>Now Bethany was near Jerusalem, about two miles away. </a:t>
            </a:r>
            <a:r>
              <a:rPr lang="en-US" sz="4800" b="1" baseline="30000" dirty="0" smtClean="0"/>
              <a:t>19 </a:t>
            </a:r>
            <a:r>
              <a:rPr lang="en-US" sz="4800" b="1" dirty="0" smtClean="0"/>
              <a:t>And many of the Jews had joined the women around Martha and Mary, to comfort them concerning their brother.”</a:t>
            </a:r>
            <a:endParaRPr lang="en-US" sz="4400" b="1" dirty="0" smtClean="0"/>
          </a:p>
          <a:p>
            <a:r>
              <a:rPr lang="en-US" sz="2400" dirty="0" smtClean="0"/>
              <a:t> 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12633" y="322894"/>
            <a:ext cx="8566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John 11:17-19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638298"/>
            <a:ext cx="1119116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 21  “</a:t>
            </a:r>
            <a:r>
              <a:rPr lang="en-US" sz="4800" b="1" dirty="0" smtClean="0"/>
              <a:t>Now Martha said to Jesus, “Lord, if You had been here, my brother would not have died. </a:t>
            </a:r>
            <a:r>
              <a:rPr lang="en-US" sz="4800" b="1" baseline="30000" dirty="0" smtClean="0"/>
              <a:t>22 </a:t>
            </a:r>
            <a:r>
              <a:rPr lang="en-US" sz="4800" b="1" dirty="0" smtClean="0"/>
              <a:t>But even now I know that whatever You ask of God, God will give You.”</a:t>
            </a:r>
          </a:p>
          <a:p>
            <a:r>
              <a:rPr lang="en-US" sz="4800" b="1" baseline="30000" dirty="0" smtClean="0"/>
              <a:t>23 </a:t>
            </a:r>
            <a:r>
              <a:rPr lang="en-US" sz="4800" b="1" dirty="0" smtClean="0"/>
              <a:t>Jesus said to her, “Your brother will rise again.”</a:t>
            </a:r>
          </a:p>
          <a:p>
            <a:endParaRPr lang="en-US" sz="4800" dirty="0" smtClean="0"/>
          </a:p>
          <a:p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12633" y="322894"/>
            <a:ext cx="8566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John 11:21-23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638298"/>
            <a:ext cx="111911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24  “</a:t>
            </a:r>
            <a:r>
              <a:rPr lang="en-US" sz="4800" b="1" dirty="0" smtClean="0"/>
              <a:t>Martha said to Him, “I know that he will rise again in the resurrection at the last day.”</a:t>
            </a:r>
          </a:p>
          <a:p>
            <a:r>
              <a:rPr lang="en-US" sz="4800" b="1" baseline="30000" dirty="0" smtClean="0"/>
              <a:t>25 </a:t>
            </a:r>
            <a:r>
              <a:rPr lang="en-US" sz="4800" b="1" dirty="0" smtClean="0"/>
              <a:t>Jesus said to her, “I am the resurrection and the life. He who believes in Me, though he may die, he shall live</a:t>
            </a:r>
          </a:p>
          <a:p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12633" y="322894"/>
            <a:ext cx="8566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John 11:24-25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638298"/>
            <a:ext cx="11191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baseline="30000" dirty="0" smtClean="0"/>
              <a:t> </a:t>
            </a:r>
            <a:r>
              <a:rPr lang="en-US" sz="5400" b="1" dirty="0" smtClean="0"/>
              <a:t> 4  “Trust in the Lord God always, </a:t>
            </a:r>
          </a:p>
          <a:p>
            <a:r>
              <a:rPr lang="en-US" sz="5400" b="1" dirty="0" smtClean="0"/>
              <a:t>for in the Lord Jehovah is your everlasting strength”</a:t>
            </a:r>
            <a:r>
              <a:rPr lang="en-US" sz="4000" b="1" dirty="0" smtClean="0"/>
              <a:t> 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53592" y="322894"/>
            <a:ext cx="66848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Isaiah 26:4 (TLB)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436" y="1536698"/>
            <a:ext cx="113526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17 </a:t>
            </a:r>
            <a:r>
              <a:rPr lang="en-US" sz="4800" b="1" dirty="0" smtClean="0"/>
              <a:t>“You shall not pervert justice due the stranger or the fatherless, nor take a widow’s garment as a pledge. </a:t>
            </a:r>
            <a:r>
              <a:rPr lang="en-US" sz="4800" b="1" baseline="30000" dirty="0" smtClean="0"/>
              <a:t>18 </a:t>
            </a:r>
            <a:r>
              <a:rPr lang="en-US" sz="4800" b="1" dirty="0" smtClean="0"/>
              <a:t>But you shall remember that you were a slave in Egypt, and the </a:t>
            </a:r>
            <a:r>
              <a:rPr lang="en-US" sz="4800" b="1" cap="small" dirty="0" smtClean="0"/>
              <a:t>Lord</a:t>
            </a:r>
            <a:r>
              <a:rPr lang="en-US" sz="4800" b="1" dirty="0" smtClean="0"/>
              <a:t> your God redeemed you from there; therefore I command you to do this thing”</a:t>
            </a:r>
            <a:endParaRPr lang="en-US" sz="2400" dirty="0" smtClean="0"/>
          </a:p>
          <a:p>
            <a:r>
              <a:rPr lang="en-US" sz="2400" b="1" dirty="0" smtClean="0"/>
              <a:t> 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7993" y="322894"/>
            <a:ext cx="118160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Deuteronomy 24:17-18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638298"/>
            <a:ext cx="111911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19 </a:t>
            </a:r>
            <a:r>
              <a:rPr lang="en-US" sz="4800" b="1" dirty="0" smtClean="0"/>
              <a:t>“When you reap your harvest in your field, and forget a sheaf in the field, you shall not go back to get it; it shall be for the stranger, the fatherless, and the widow, that the </a:t>
            </a:r>
            <a:r>
              <a:rPr lang="en-US" sz="4800" b="1" cap="small" dirty="0" smtClean="0"/>
              <a:t>Lord</a:t>
            </a:r>
            <a:r>
              <a:rPr lang="en-US" sz="4800" b="1" dirty="0" smtClean="0"/>
              <a:t> your God may bless you in all the work of your hands.” </a:t>
            </a:r>
          </a:p>
          <a:p>
            <a:r>
              <a:rPr lang="en-US" sz="2400" b="1" dirty="0" smtClean="0"/>
              <a:t> 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9275" y="322894"/>
            <a:ext cx="108734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Deuteronomy 24:19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474525"/>
            <a:ext cx="111911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 </a:t>
            </a:r>
            <a:r>
              <a:rPr lang="en-US" sz="4800" b="1" baseline="30000" dirty="0" smtClean="0"/>
              <a:t>20  “</a:t>
            </a:r>
            <a:r>
              <a:rPr lang="en-US" sz="4800" b="1" dirty="0" smtClean="0"/>
              <a:t>When you beat your olive trees, you shall not go over the boughs again; it shall be for the stranger, the fatherless, and the widow. </a:t>
            </a:r>
            <a:r>
              <a:rPr lang="en-US" sz="4800" b="1" baseline="30000" dirty="0" smtClean="0"/>
              <a:t>21 </a:t>
            </a:r>
            <a:r>
              <a:rPr lang="en-US" sz="4800" b="1" dirty="0" smtClean="0"/>
              <a:t>When you gather the grapes of your vineyard, you shall not glean </a:t>
            </a:r>
            <a:r>
              <a:rPr lang="en-US" sz="4800" b="1" i="1" dirty="0" smtClean="0"/>
              <a:t>it</a:t>
            </a:r>
            <a:r>
              <a:rPr lang="en-US" sz="4800" b="1" dirty="0" smtClean="0"/>
              <a:t> afterward; it shall be for the stranger, the fatherless, and the widow.”</a:t>
            </a:r>
          </a:p>
          <a:p>
            <a:r>
              <a:rPr lang="en-US" sz="2400" b="1" dirty="0" smtClean="0"/>
              <a:t> 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7993" y="322894"/>
            <a:ext cx="118160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Deuteronomy 24:20- 21(NKJV)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8304" y="2313709"/>
            <a:ext cx="1061540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16542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638298"/>
            <a:ext cx="1119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 </a:t>
            </a:r>
            <a:r>
              <a:rPr lang="en-US" sz="4800" b="1" baseline="30000" dirty="0" smtClean="0"/>
              <a:t>22  “</a:t>
            </a:r>
            <a:r>
              <a:rPr lang="en-US" sz="4800" b="1" dirty="0" smtClean="0"/>
              <a:t>And you shall remember that you were a slave in the land of Egypt; therefore I command you to do this thing”</a:t>
            </a:r>
          </a:p>
          <a:p>
            <a:r>
              <a:rPr lang="en-US" sz="2400" b="1" dirty="0" smtClean="0"/>
              <a:t> 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0340" y="322894"/>
            <a:ext cx="105913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Deuteronomy 24:22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638298"/>
            <a:ext cx="11191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 </a:t>
            </a:r>
            <a:r>
              <a:rPr lang="en-US" sz="4000" b="1" dirty="0" smtClean="0"/>
              <a:t> </a:t>
            </a:r>
            <a:r>
              <a:rPr lang="en-US" sz="4800" b="1" baseline="30000" dirty="0" smtClean="0"/>
              <a:t> </a:t>
            </a:r>
            <a:r>
              <a:rPr lang="en-US" sz="5400" b="1" baseline="30000" dirty="0" smtClean="0"/>
              <a:t>16  “</a:t>
            </a:r>
            <a:r>
              <a:rPr lang="en-US" sz="5400" b="1" dirty="0" smtClean="0"/>
              <a:t>Also let </a:t>
            </a:r>
            <a:r>
              <a:rPr lang="en-US" sz="5400" b="1" i="1" dirty="0" smtClean="0"/>
              <a:t>grain</a:t>
            </a:r>
            <a:r>
              <a:rPr lang="en-US" sz="5400" b="1" dirty="0" smtClean="0"/>
              <a:t> from the bundles fall purposely for her; leave </a:t>
            </a:r>
            <a:r>
              <a:rPr lang="en-US" sz="5400" b="1" i="1" dirty="0" smtClean="0"/>
              <a:t>it</a:t>
            </a:r>
            <a:r>
              <a:rPr lang="en-US" sz="5400" b="1" dirty="0" smtClean="0"/>
              <a:t> that she may glean, and do not rebuke her.” 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83863" y="322894"/>
            <a:ext cx="6824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Ruth 2:16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638298"/>
            <a:ext cx="111911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 </a:t>
            </a:r>
            <a:r>
              <a:rPr lang="en-US" sz="1400" b="1" dirty="0" smtClean="0"/>
              <a:t> </a:t>
            </a:r>
            <a:r>
              <a:rPr lang="en-US" b="1" baseline="30000" dirty="0" smtClean="0"/>
              <a:t> </a:t>
            </a:r>
            <a:r>
              <a:rPr lang="en-US" sz="4800" b="1" dirty="0" smtClean="0"/>
              <a:t>“Now the </a:t>
            </a:r>
            <a:r>
              <a:rPr lang="en-US" sz="4800" b="1" cap="small" dirty="0" smtClean="0"/>
              <a:t>Lord</a:t>
            </a:r>
            <a:r>
              <a:rPr lang="en-US" sz="4800" b="1" dirty="0" smtClean="0"/>
              <a:t> had said to Abram:</a:t>
            </a:r>
          </a:p>
          <a:p>
            <a:r>
              <a:rPr lang="en-US" sz="4800" b="1" dirty="0" smtClean="0"/>
              <a:t>“Get out of your country,</a:t>
            </a:r>
            <a:br>
              <a:rPr lang="en-US" sz="4800" b="1" dirty="0" smtClean="0"/>
            </a:br>
            <a:r>
              <a:rPr lang="en-US" sz="4800" b="1" dirty="0" smtClean="0"/>
              <a:t>From your family</a:t>
            </a:r>
            <a:br>
              <a:rPr lang="en-US" sz="4800" b="1" dirty="0" smtClean="0"/>
            </a:br>
            <a:r>
              <a:rPr lang="en-US" sz="4800" b="1" dirty="0" smtClean="0"/>
              <a:t>And from your father’s house,</a:t>
            </a:r>
            <a:br>
              <a:rPr lang="en-US" sz="4800" b="1" dirty="0" smtClean="0"/>
            </a:br>
            <a:r>
              <a:rPr lang="en-US" sz="4800" b="1" dirty="0" smtClean="0"/>
              <a:t>To a land that I will show you.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5400" b="1" dirty="0" smtClean="0"/>
              <a:t> 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25033" y="322894"/>
            <a:ext cx="81419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Genesis 12:1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437" y="1409698"/>
            <a:ext cx="1119116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2 “ </a:t>
            </a:r>
            <a:r>
              <a:rPr lang="en-US" sz="4400" b="1" dirty="0" smtClean="0"/>
              <a:t>I will make you a great nation;</a:t>
            </a:r>
            <a:br>
              <a:rPr lang="en-US" sz="4400" b="1" dirty="0" smtClean="0"/>
            </a:br>
            <a:r>
              <a:rPr lang="en-US" sz="4400" b="1" dirty="0" smtClean="0"/>
              <a:t>I will bless you and make your name great;</a:t>
            </a:r>
            <a:br>
              <a:rPr lang="en-US" sz="4400" b="1" dirty="0" smtClean="0"/>
            </a:br>
            <a:r>
              <a:rPr lang="en-US" sz="4400" b="1" dirty="0" smtClean="0"/>
              <a:t>And you shall be a blessing. </a:t>
            </a:r>
            <a:r>
              <a:rPr lang="en-US" sz="4400" b="1" baseline="30000" dirty="0" smtClean="0"/>
              <a:t>3 </a:t>
            </a:r>
            <a:r>
              <a:rPr lang="en-US" sz="4400" b="1" dirty="0" smtClean="0"/>
              <a:t>I will bless those who bless you, and I will curse him who curses you;</a:t>
            </a:r>
            <a:br>
              <a:rPr lang="en-US" sz="4400" b="1" dirty="0" smtClean="0"/>
            </a:br>
            <a:r>
              <a:rPr lang="en-US" sz="4400" b="1" dirty="0" smtClean="0"/>
              <a:t>And in you all the families of the earth shall be blessed.”</a:t>
            </a:r>
          </a:p>
          <a:p>
            <a:r>
              <a:rPr lang="en-US" sz="5400" b="1" dirty="0" smtClean="0"/>
              <a:t> 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48327" y="322894"/>
            <a:ext cx="88953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Genesis 12:2-3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437" y="1409698"/>
            <a:ext cx="1119116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4  “</a:t>
            </a:r>
            <a:r>
              <a:rPr lang="en-US" sz="4800" b="1" dirty="0" smtClean="0"/>
              <a:t>So Abram departed as the </a:t>
            </a:r>
            <a:r>
              <a:rPr lang="en-US" sz="4800" b="1" cap="small" dirty="0" smtClean="0"/>
              <a:t>Lord</a:t>
            </a:r>
            <a:r>
              <a:rPr lang="en-US" sz="4800" b="1" dirty="0" smtClean="0"/>
              <a:t> had spoken to him, and Lot went with him. And Abram </a:t>
            </a:r>
            <a:r>
              <a:rPr lang="en-US" sz="4800" b="1" i="1" dirty="0" smtClean="0"/>
              <a:t>was</a:t>
            </a:r>
            <a:r>
              <a:rPr lang="en-US" sz="4800" b="1" dirty="0" smtClean="0"/>
              <a:t> seventy-five years old when he departed from Haran.”</a:t>
            </a:r>
          </a:p>
          <a:p>
            <a:r>
              <a:rPr lang="en-US" sz="5400" b="1" dirty="0" smtClean="0"/>
              <a:t> 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25033" y="322894"/>
            <a:ext cx="81419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Genesis 12:4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437" y="1409698"/>
            <a:ext cx="111911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8  “</a:t>
            </a:r>
            <a:r>
              <a:rPr lang="en-US" sz="4800" b="1" dirty="0" smtClean="0"/>
              <a:t>Do not harden your hearts as in the rebellion,</a:t>
            </a:r>
            <a:br>
              <a:rPr lang="en-US" sz="4800" b="1" dirty="0" smtClean="0"/>
            </a:br>
            <a:r>
              <a:rPr lang="en-US" sz="4800" b="1" dirty="0" smtClean="0"/>
              <a:t>In the day of trial in the wilderness</a:t>
            </a:r>
            <a:r>
              <a:rPr lang="en-US" sz="4400" dirty="0" smtClean="0"/>
              <a:t>,</a:t>
            </a:r>
            <a:r>
              <a:rPr lang="en-US" sz="5400" b="1" dirty="0" smtClean="0"/>
              <a:t> 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56" y="322894"/>
            <a:ext cx="79063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Hebrews 3:8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437" y="1409698"/>
            <a:ext cx="11191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Pastor will just reference</a:t>
            </a:r>
            <a:r>
              <a:rPr lang="en-US" sz="5400" b="1" dirty="0" smtClean="0"/>
              <a:t> 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12438" y="322894"/>
            <a:ext cx="53671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John 11: 1-27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523998"/>
            <a:ext cx="11191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27  “</a:t>
            </a:r>
            <a:r>
              <a:rPr lang="en-US" sz="4800" b="1" dirty="0" smtClean="0"/>
              <a:t>And as it is appointed for men to die once, but after this the judgment,” 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7215" y="322894"/>
            <a:ext cx="83776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Hebrews 9:27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437" y="1409698"/>
            <a:ext cx="11191164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13  “</a:t>
            </a:r>
            <a:r>
              <a:rPr lang="en-US" sz="4800" b="1" dirty="0" smtClean="0"/>
              <a:t>Is anyone among you suffering? Let him pray. Is anyone cheerful? Let him sing psalms. </a:t>
            </a:r>
            <a:r>
              <a:rPr lang="en-US" sz="4800" b="1" baseline="30000" dirty="0" smtClean="0"/>
              <a:t>14 </a:t>
            </a:r>
            <a:r>
              <a:rPr lang="en-US" sz="4800" b="1" dirty="0" smtClean="0"/>
              <a:t>Is anyone among you sick? Let him call for the elders of the church, and let them pray over him, anointing him with oil in the name of the Lord.” </a:t>
            </a:r>
          </a:p>
          <a:p>
            <a:endParaRPr lang="en-US" sz="3200" b="1" baseline="3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19667" y="322894"/>
            <a:ext cx="87527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James 5:13-14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437" y="1409698"/>
            <a:ext cx="111911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/>
              <a:t>15  “</a:t>
            </a:r>
            <a:r>
              <a:rPr lang="en-US" sz="4400" b="1" dirty="0" smtClean="0"/>
              <a:t>And the prayer of faith will save the sick, and the Lord will raise him up. And if he has committed sins, he will be forgiven. </a:t>
            </a:r>
            <a:r>
              <a:rPr lang="en-US" sz="4400" b="1" baseline="30000" dirty="0" smtClean="0"/>
              <a:t>16 </a:t>
            </a:r>
            <a:r>
              <a:rPr lang="en-US" sz="4400" b="1" dirty="0" smtClean="0"/>
              <a:t>Confess </a:t>
            </a:r>
            <a:r>
              <a:rPr lang="en-US" sz="4400" b="1" i="1" dirty="0" smtClean="0"/>
              <a:t>your</a:t>
            </a:r>
            <a:r>
              <a:rPr lang="en-US" sz="4400" b="1" dirty="0" smtClean="0"/>
              <a:t> trespasses to one another, and pray for one another, that you may be healed. The effective, fervent prayer of a righteous man avails much”</a:t>
            </a:r>
            <a:r>
              <a:rPr lang="en-US" sz="4800" b="1" dirty="0" smtClean="0"/>
              <a:t> 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19667" y="322894"/>
            <a:ext cx="87527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James 5:15-16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638298"/>
            <a:ext cx="11191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baseline="30000" dirty="0" smtClean="0"/>
              <a:t> </a:t>
            </a:r>
            <a:r>
              <a:rPr lang="en-US" sz="5400" b="1" dirty="0" smtClean="0"/>
              <a:t>   “Trust in the Lord God always, </a:t>
            </a:r>
          </a:p>
          <a:p>
            <a:pPr algn="ctr"/>
            <a:r>
              <a:rPr lang="en-US" sz="5400" b="1" dirty="0" smtClean="0"/>
              <a:t>for in the Lord Jehovah is your everlasting strength”</a:t>
            </a:r>
            <a:r>
              <a:rPr lang="en-US" sz="4000" b="1" dirty="0" smtClean="0"/>
              <a:t> </a:t>
            </a:r>
          </a:p>
          <a:p>
            <a:pPr algn="ctr"/>
            <a:r>
              <a:rPr lang="en-US" sz="5400" b="1" dirty="0" smtClean="0"/>
              <a:t>Isaiah 26:4 (TLB)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1" y="386394"/>
            <a:ext cx="932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SERMON NOTES #1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437" y="1409698"/>
            <a:ext cx="11191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13  “</a:t>
            </a:r>
            <a:r>
              <a:rPr lang="en-US" sz="4800" b="1" dirty="0" smtClean="0"/>
              <a:t>And whatever you ask in My name, that I will do, that the Father may be glorified in the Son. </a:t>
            </a:r>
            <a:r>
              <a:rPr lang="en-US" sz="4800" b="1" baseline="30000" dirty="0" smtClean="0"/>
              <a:t>14 </a:t>
            </a:r>
            <a:r>
              <a:rPr lang="en-US" sz="4800" b="1" dirty="0" smtClean="0"/>
              <a:t>If you ask anything in My name, I will do </a:t>
            </a:r>
            <a:r>
              <a:rPr lang="en-US" sz="4800" b="1" i="1" dirty="0" smtClean="0"/>
              <a:t>it.</a:t>
            </a:r>
            <a:r>
              <a:rPr lang="en-US" sz="4800" b="1" dirty="0" smtClean="0"/>
              <a:t>” 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12643" y="322894"/>
            <a:ext cx="8566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John 14:13-14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437" y="1409698"/>
            <a:ext cx="11191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13  “</a:t>
            </a:r>
            <a:r>
              <a:rPr lang="en-US" sz="4800" b="1" dirty="0" smtClean="0"/>
              <a:t>But I do not want you to be ignorant, brethren, concerning those who have fallen asleep, lest you sorrow as others who have no hope.” 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3376" y="322894"/>
            <a:ext cx="112053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Thessalonians 4:13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638298"/>
            <a:ext cx="11191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 </a:t>
            </a:r>
            <a:r>
              <a:rPr lang="en-US" sz="5400" b="1" dirty="0" smtClean="0"/>
              <a:t>Pastor will just reference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89445" y="322894"/>
            <a:ext cx="94131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Romans 8:35-39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638298"/>
            <a:ext cx="111911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/>
              <a:t> 12  “</a:t>
            </a:r>
            <a:r>
              <a:rPr lang="en-US" sz="4800" b="1" dirty="0" smtClean="0"/>
              <a:t>For we do not wrestle against flesh and blood, but against principalities, against powers, against the rulers of the darkness of this age, against spiritual </a:t>
            </a:r>
            <a:r>
              <a:rPr lang="en-US" sz="4800" b="1" i="1" dirty="0" smtClean="0"/>
              <a:t>hosts</a:t>
            </a:r>
            <a:r>
              <a:rPr lang="en-US" sz="4800" b="1" dirty="0" smtClean="0"/>
              <a:t> of wickedness in the heavenly </a:t>
            </a:r>
            <a:r>
              <a:rPr lang="en-US" sz="4800" b="1" i="1" dirty="0" smtClean="0"/>
              <a:t>places</a:t>
            </a:r>
            <a:r>
              <a:rPr lang="en-US" sz="4800" b="1" dirty="0" smtClean="0"/>
              <a:t> ”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01037" y="322894"/>
            <a:ext cx="89899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Ephesians 6:12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40" y="945573"/>
            <a:ext cx="11321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Facing Family Problems</a:t>
            </a:r>
            <a:endParaRPr lang="en-US" sz="7200" dirty="0" smtClean="0"/>
          </a:p>
          <a:p>
            <a:pPr algn="ctr"/>
            <a:endParaRPr 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195" y="6241261"/>
            <a:ext cx="3886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Sunday, June 21, 2015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4789" y="6241261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Wayne Hartsgrove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843" y="2085107"/>
            <a:ext cx="81163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205431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336" y="450273"/>
            <a:ext cx="82333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SERMON NOTES #2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76" y="1638298"/>
            <a:ext cx="115388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5400" b="1" dirty="0" smtClean="0"/>
              <a:t>      Who was allowed to glean (pick up leftovers) in the field according to </a:t>
            </a:r>
          </a:p>
          <a:p>
            <a:pPr marL="914400" indent="-914400"/>
            <a:r>
              <a:rPr lang="en-US" sz="5400" b="1" dirty="0" smtClean="0"/>
              <a:t>      Ruth 2:16?  </a:t>
            </a:r>
            <a:r>
              <a:rPr lang="en-US" sz="5400" b="1" u="sng" dirty="0" smtClean="0">
                <a:solidFill>
                  <a:schemeClr val="bg1"/>
                </a:solidFill>
              </a:rPr>
              <a:t>RUTH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12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638298"/>
            <a:ext cx="11191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 </a:t>
            </a:r>
            <a:r>
              <a:rPr lang="en-US" sz="4000" b="1" dirty="0" smtClean="0"/>
              <a:t> </a:t>
            </a:r>
            <a:r>
              <a:rPr lang="en-US" sz="4800" b="1" baseline="30000" dirty="0" smtClean="0"/>
              <a:t> </a:t>
            </a:r>
            <a:r>
              <a:rPr lang="en-US" sz="5400" b="1" baseline="30000" dirty="0" smtClean="0"/>
              <a:t>16  “</a:t>
            </a:r>
            <a:r>
              <a:rPr lang="en-US" sz="5400" b="1" dirty="0" smtClean="0"/>
              <a:t>Also let </a:t>
            </a:r>
            <a:r>
              <a:rPr lang="en-US" sz="5400" b="1" i="1" dirty="0" smtClean="0"/>
              <a:t>grain</a:t>
            </a:r>
            <a:r>
              <a:rPr lang="en-US" sz="5400" b="1" dirty="0" smtClean="0"/>
              <a:t> from the bundles fall purposely for her; leave </a:t>
            </a:r>
            <a:r>
              <a:rPr lang="en-US" sz="5400" b="1" i="1" dirty="0" smtClean="0"/>
              <a:t>it</a:t>
            </a:r>
            <a:r>
              <a:rPr lang="en-US" sz="5400" b="1" dirty="0" smtClean="0"/>
              <a:t> that she may glean, and do not rebuke her.” 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83863" y="322894"/>
            <a:ext cx="6824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Ruth 2:16 (NKJV)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336" y="488373"/>
            <a:ext cx="82333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SERMON NOTES #3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76" y="1638298"/>
            <a:ext cx="11538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Divorce is a traumatic time for both the </a:t>
            </a:r>
            <a:r>
              <a:rPr lang="en-US" sz="5400" b="1" u="sng" dirty="0" smtClean="0">
                <a:solidFill>
                  <a:schemeClr val="bg1"/>
                </a:solidFill>
              </a:rPr>
              <a:t>PARENT</a:t>
            </a:r>
            <a:r>
              <a:rPr lang="en-US" sz="5400" b="1" dirty="0" smtClean="0"/>
              <a:t> and the </a:t>
            </a:r>
            <a:r>
              <a:rPr lang="en-US" sz="5400" b="1" u="sng" dirty="0" smtClean="0">
                <a:solidFill>
                  <a:schemeClr val="bg1"/>
                </a:solidFill>
              </a:rPr>
              <a:t>CHILD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12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336" y="501073"/>
            <a:ext cx="82333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SERMON NOTES #4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76" y="1638298"/>
            <a:ext cx="115388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Some of the feelings single parents feel are </a:t>
            </a:r>
            <a:r>
              <a:rPr lang="en-US" sz="5400" b="1" u="sng" dirty="0" smtClean="0">
                <a:solidFill>
                  <a:schemeClr val="bg1"/>
                </a:solidFill>
              </a:rPr>
              <a:t>HELPLESSNESS</a:t>
            </a:r>
            <a:r>
              <a:rPr lang="en-US" sz="5400" b="1" dirty="0" smtClean="0"/>
              <a:t>, </a:t>
            </a:r>
            <a:r>
              <a:rPr lang="en-US" sz="5400" b="1" u="sng" dirty="0" smtClean="0">
                <a:solidFill>
                  <a:schemeClr val="bg1"/>
                </a:solidFill>
              </a:rPr>
              <a:t>ISOLATION</a:t>
            </a:r>
            <a:r>
              <a:rPr lang="en-US" sz="5400" b="1" dirty="0" smtClean="0"/>
              <a:t>, </a:t>
            </a:r>
            <a:r>
              <a:rPr lang="en-US" sz="5400" b="1" u="sng" dirty="0" smtClean="0">
                <a:solidFill>
                  <a:schemeClr val="bg1"/>
                </a:solidFill>
              </a:rPr>
              <a:t>ANXIETY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12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368</Words>
  <Application>Microsoft Office PowerPoint</Application>
  <PresentationFormat>Widescreen</PresentationFormat>
  <Paragraphs>103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 Unicode MS</vt:lpstr>
      <vt:lpstr>MS PGothic</vt:lpstr>
      <vt:lpstr>AR BERKLEY</vt:lpstr>
      <vt:lpstr>Arial</vt:lpstr>
      <vt:lpstr>Calibri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101</cp:revision>
  <dcterms:created xsi:type="dcterms:W3CDTF">2015-05-22T23:05:41Z</dcterms:created>
  <dcterms:modified xsi:type="dcterms:W3CDTF">2015-06-28T17:28:01Z</dcterms:modified>
</cp:coreProperties>
</file>