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3664" r:id="rId3"/>
  </p:sldMasterIdLst>
  <p:sldIdLst>
    <p:sldId id="257" r:id="rId4"/>
    <p:sldId id="259" r:id="rId5"/>
    <p:sldId id="260" r:id="rId6"/>
    <p:sldId id="261" r:id="rId7"/>
    <p:sldId id="263" r:id="rId8"/>
    <p:sldId id="264" r:id="rId9"/>
    <p:sldId id="265" r:id="rId10"/>
    <p:sldId id="266" r:id="rId11"/>
    <p:sldId id="262" r:id="rId12"/>
    <p:sldId id="267" r:id="rId13"/>
    <p:sldId id="268" r:id="rId14"/>
    <p:sldId id="269" r:id="rId15"/>
    <p:sldId id="270" r:id="rId16"/>
    <p:sldId id="271" r:id="rId17"/>
    <p:sldId id="272" r:id="rId18"/>
    <p:sldId id="273" r:id="rId19"/>
    <p:sldId id="274" r:id="rId20"/>
    <p:sldId id="275" r:id="rId21"/>
    <p:sldId id="276" r:id="rId22"/>
    <p:sldId id="277" r:id="rId23"/>
    <p:sldId id="25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showGuides="1">
      <p:cViewPr varScale="1">
        <p:scale>
          <a:sx n="92" d="100"/>
          <a:sy n="92" d="100"/>
        </p:scale>
        <p:origin x="498"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8466282D-A1D2-4D8F-8750-19FC6382872E}" type="datetimeFigureOut">
              <a:rPr lang="en-US" altLang="en-US"/>
              <a:pPr/>
              <a:t>3/20/2015</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82A2AA54-2471-4B4A-8A98-68AD0BC3EF0C}" type="slidenum">
              <a:rPr lang="en-US" altLang="en-US"/>
              <a:pPr/>
              <a:t>‹#›</a:t>
            </a:fld>
            <a:endParaRPr lang="en-US" altLang="en-US"/>
          </a:p>
        </p:txBody>
      </p:sp>
    </p:spTree>
    <p:extLst>
      <p:ext uri="{BB962C8B-B14F-4D97-AF65-F5344CB8AC3E}">
        <p14:creationId xmlns:p14="http://schemas.microsoft.com/office/powerpoint/2010/main" val="777942814"/>
      </p:ext>
    </p:extLst>
  </p:cSld>
  <p:clrMapOvr>
    <a:masterClrMapping/>
  </p:clrMapOvr>
  <mc:AlternateContent xmlns:mc="http://schemas.openxmlformats.org/markup-compatibility/2006">
    <mc:Choice xmlns:p14="http://schemas.microsoft.com/office/powerpoint/2010/main" Requires="p14">
      <p:transition spd="slow" p14:dur="2000" advClick="0" advTm="86399000"/>
    </mc:Choice>
    <mc:Fallback>
      <p:transition spd="slow" advClick="0" advTm="86399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8466282D-A1D2-4D8F-8750-19FC6382872E}" type="datetimeFigureOut">
              <a:rPr lang="en-US" altLang="en-US"/>
              <a:pPr/>
              <a:t>3/20/2015</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82A2AA54-2471-4B4A-8A98-68AD0BC3EF0C}" type="slidenum">
              <a:rPr lang="en-US" altLang="en-US"/>
              <a:pPr/>
              <a:t>‹#›</a:t>
            </a:fld>
            <a:endParaRPr lang="en-US" altLang="en-US"/>
          </a:p>
        </p:txBody>
      </p:sp>
    </p:spTree>
    <p:extLst>
      <p:ext uri="{BB962C8B-B14F-4D97-AF65-F5344CB8AC3E}">
        <p14:creationId xmlns:p14="http://schemas.microsoft.com/office/powerpoint/2010/main" val="74743094"/>
      </p:ext>
    </p:extLst>
  </p:cSld>
  <p:clrMapOvr>
    <a:masterClrMapping/>
  </p:clrMapOvr>
  <mc:AlternateContent xmlns:mc="http://schemas.openxmlformats.org/markup-compatibility/2006">
    <mc:Choice xmlns:p14="http://schemas.microsoft.com/office/powerpoint/2010/main" Requires="p14">
      <p:transition spd="slow" p14:dur="2000" advClick="0" advTm="86399000"/>
    </mc:Choice>
    <mc:Fallback>
      <p:transition spd="slow" advClick="0" advTm="86399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8466282D-A1D2-4D8F-8750-19FC6382872E}" type="datetimeFigureOut">
              <a:rPr lang="en-US" altLang="en-US"/>
              <a:pPr/>
              <a:t>3/20/2015</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82A2AA54-2471-4B4A-8A98-68AD0BC3EF0C}" type="slidenum">
              <a:rPr lang="en-US" altLang="en-US"/>
              <a:pPr/>
              <a:t>‹#›</a:t>
            </a:fld>
            <a:endParaRPr lang="en-US" altLang="en-US"/>
          </a:p>
        </p:txBody>
      </p:sp>
    </p:spTree>
    <p:extLst>
      <p:ext uri="{BB962C8B-B14F-4D97-AF65-F5344CB8AC3E}">
        <p14:creationId xmlns:p14="http://schemas.microsoft.com/office/powerpoint/2010/main" val="505948766"/>
      </p:ext>
    </p:extLst>
  </p:cSld>
  <p:clrMapOvr>
    <a:masterClrMapping/>
  </p:clrMapOvr>
  <mc:AlternateContent xmlns:mc="http://schemas.openxmlformats.org/markup-compatibility/2006">
    <mc:Choice xmlns:p14="http://schemas.microsoft.com/office/powerpoint/2010/main" Requires="p14">
      <p:transition spd="slow" p14:dur="2000" advClick="0" advTm="86399000"/>
    </mc:Choice>
    <mc:Fallback>
      <p:transition spd="slow" advClick="0" advTm="86399000"/>
    </mc:Fallback>
  </mc:AlternateConten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defTabSz="457200" fontAlgn="base">
              <a:spcBef>
                <a:spcPct val="0"/>
              </a:spcBef>
              <a:spcAft>
                <a:spcPct val="0"/>
              </a:spcAft>
            </a:pPr>
            <a:fld id="{F5A21DEC-EB5A-4EE0-A418-7EBAD1A9E80A}" type="datetimeFigureOut">
              <a:rPr lang="en-US" altLang="en-US" smtClean="0">
                <a:ea typeface="MS PGothic" panose="020B0600070205080204" pitchFamily="34" charset="-128"/>
              </a:rPr>
              <a:pPr defTabSz="457200" fontAlgn="base">
                <a:spcBef>
                  <a:spcPct val="0"/>
                </a:spcBef>
                <a:spcAft>
                  <a:spcPct val="0"/>
                </a:spcAft>
              </a:pPr>
              <a:t>3/20/2015</a:t>
            </a:fld>
            <a:endParaRPr lang="en-US" altLang="en-US">
              <a:ea typeface="MS PGothic" panose="020B0600070205080204" pitchFamily="34" charset="-128"/>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ea typeface="+mn-ea"/>
              </a:defRPr>
            </a:lvl1pPr>
          </a:lstStyle>
          <a:p>
            <a:pPr defTabSz="4572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defTabSz="457200" fontAlgn="base">
              <a:spcBef>
                <a:spcPct val="0"/>
              </a:spcBef>
              <a:spcAft>
                <a:spcPct val="0"/>
              </a:spcAft>
            </a:pPr>
            <a:fld id="{447C004D-D95A-434A-B0E0-A6ED3A793457}" type="slidenum">
              <a:rPr lang="en-US" altLang="en-US" smtClean="0">
                <a:ea typeface="MS PGothic" panose="020B0600070205080204" pitchFamily="34" charset="-128"/>
              </a:rPr>
              <a:pPr defTabSz="457200" fontAlgn="base">
                <a:spcBef>
                  <a:spcPct val="0"/>
                </a:spcBef>
                <a:spcAft>
                  <a:spcPct val="0"/>
                </a:spcAft>
              </a:pPr>
              <a:t>‹#›</a:t>
            </a:fld>
            <a:endParaRPr lang="en-US" altLang="en-US">
              <a:ea typeface="MS PGothic" panose="020B0600070205080204" pitchFamily="34" charset="-128"/>
            </a:endParaRPr>
          </a:p>
        </p:txBody>
      </p:sp>
    </p:spTree>
    <p:extLst>
      <p:ext uri="{BB962C8B-B14F-4D97-AF65-F5344CB8AC3E}">
        <p14:creationId xmlns:p14="http://schemas.microsoft.com/office/powerpoint/2010/main" val="1427221529"/>
      </p:ext>
    </p:extLst>
  </p:cSld>
  <p:clrMap bg1="lt1" tx1="dk1" bg2="lt2" tx2="dk2" accent1="accent1" accent2="accent2" accent3="accent3" accent4="accent4" accent5="accent5" accent6="accent6" hlink="hlink" folHlink="folHlink"/>
  <p:sldLayoutIdLst>
    <p:sldLayoutId id="2147483661" r:id="rId1"/>
  </p:sldLayoutIdLst>
  <mc:AlternateContent xmlns:mc="http://schemas.openxmlformats.org/markup-compatibility/2006">
    <mc:Choice xmlns:p14="http://schemas.microsoft.com/office/powerpoint/2010/main" Requires="p14">
      <p:transition spd="slow" p14:dur="2000" advClick="0" advTm="86399000"/>
    </mc:Choice>
    <mc:Fallback>
      <p:transition spd="slow" advClick="0" advTm="86399000"/>
    </mc:Fallback>
  </mc:AlternateContent>
  <p:txStyles>
    <p:titleStyle>
      <a:lvl1pPr algn="ctr" defTabSz="457200" rtl="0" fontAlgn="base">
        <a:spcBef>
          <a:spcPct val="0"/>
        </a:spcBef>
        <a:spcAft>
          <a:spcPct val="0"/>
        </a:spcAft>
        <a:defRPr sz="4400" kern="1200">
          <a:solidFill>
            <a:schemeClr val="tx1"/>
          </a:solidFill>
          <a:latin typeface="+mj-lt"/>
          <a:ea typeface="MS PGothic" panose="020B0600070205080204" pitchFamily="34" charset="-128"/>
          <a:cs typeface="+mj-cs"/>
        </a:defRPr>
      </a:lvl1pPr>
      <a:lvl2pPr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2pPr>
      <a:lvl3pPr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3pPr>
      <a:lvl4pPr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4pPr>
      <a:lvl5pPr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5pPr>
      <a:lvl6pPr marL="4572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6pPr>
      <a:lvl7pPr marL="9144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7pPr>
      <a:lvl8pPr marL="13716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8pPr>
      <a:lvl9pPr marL="18288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9pPr>
    </p:titleStyle>
    <p:bodyStyle>
      <a:lvl1pPr marL="342900" indent="-342900" algn="l" defTabSz="457200" rtl="0" fontAlgn="base">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1pPr>
      <a:lvl2pPr marL="742950" indent="-285750" algn="l" defTabSz="457200" rtl="0" fontAlgn="base">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fontAlgn="base">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defTabSz="457200" fontAlgn="base">
              <a:spcBef>
                <a:spcPct val="0"/>
              </a:spcBef>
              <a:spcAft>
                <a:spcPct val="0"/>
              </a:spcAft>
            </a:pPr>
            <a:fld id="{F5A21DEC-EB5A-4EE0-A418-7EBAD1A9E80A}" type="datetimeFigureOut">
              <a:rPr lang="en-US" altLang="en-US" smtClean="0">
                <a:ea typeface="MS PGothic" panose="020B0600070205080204" pitchFamily="34" charset="-128"/>
              </a:rPr>
              <a:pPr defTabSz="457200" fontAlgn="base">
                <a:spcBef>
                  <a:spcPct val="0"/>
                </a:spcBef>
                <a:spcAft>
                  <a:spcPct val="0"/>
                </a:spcAft>
              </a:pPr>
              <a:t>3/20/2015</a:t>
            </a:fld>
            <a:endParaRPr lang="en-US" altLang="en-US">
              <a:ea typeface="MS PGothic" panose="020B0600070205080204" pitchFamily="34" charset="-128"/>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ea typeface="+mn-ea"/>
              </a:defRPr>
            </a:lvl1pPr>
          </a:lstStyle>
          <a:p>
            <a:pPr defTabSz="4572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defTabSz="457200" fontAlgn="base">
              <a:spcBef>
                <a:spcPct val="0"/>
              </a:spcBef>
              <a:spcAft>
                <a:spcPct val="0"/>
              </a:spcAft>
            </a:pPr>
            <a:fld id="{447C004D-D95A-434A-B0E0-A6ED3A793457}" type="slidenum">
              <a:rPr lang="en-US" altLang="en-US" smtClean="0">
                <a:ea typeface="MS PGothic" panose="020B0600070205080204" pitchFamily="34" charset="-128"/>
              </a:rPr>
              <a:pPr defTabSz="457200" fontAlgn="base">
                <a:spcBef>
                  <a:spcPct val="0"/>
                </a:spcBef>
                <a:spcAft>
                  <a:spcPct val="0"/>
                </a:spcAft>
              </a:pPr>
              <a:t>‹#›</a:t>
            </a:fld>
            <a:endParaRPr lang="en-US" altLang="en-US">
              <a:ea typeface="MS PGothic" panose="020B0600070205080204" pitchFamily="34" charset="-128"/>
            </a:endParaRPr>
          </a:p>
        </p:txBody>
      </p:sp>
    </p:spTree>
    <p:extLst>
      <p:ext uri="{BB962C8B-B14F-4D97-AF65-F5344CB8AC3E}">
        <p14:creationId xmlns:p14="http://schemas.microsoft.com/office/powerpoint/2010/main" val="955215430"/>
      </p:ext>
    </p:extLst>
  </p:cSld>
  <p:clrMap bg1="lt1" tx1="dk1" bg2="lt2" tx2="dk2" accent1="accent1" accent2="accent2" accent3="accent3" accent4="accent4" accent5="accent5" accent6="accent6" hlink="hlink" folHlink="folHlink"/>
  <p:sldLayoutIdLst>
    <p:sldLayoutId id="2147483663" r:id="rId1"/>
  </p:sldLayoutIdLst>
  <mc:AlternateContent xmlns:mc="http://schemas.openxmlformats.org/markup-compatibility/2006">
    <mc:Choice xmlns:p14="http://schemas.microsoft.com/office/powerpoint/2010/main" Requires="p14">
      <p:transition spd="slow" p14:dur="2000" advClick="0" advTm="86399000"/>
    </mc:Choice>
    <mc:Fallback>
      <p:transition spd="slow" advClick="0" advTm="86399000"/>
    </mc:Fallback>
  </mc:AlternateContent>
  <p:txStyles>
    <p:titleStyle>
      <a:lvl1pPr algn="ctr" defTabSz="457200" rtl="0" fontAlgn="base">
        <a:spcBef>
          <a:spcPct val="0"/>
        </a:spcBef>
        <a:spcAft>
          <a:spcPct val="0"/>
        </a:spcAft>
        <a:defRPr sz="4400" kern="1200">
          <a:solidFill>
            <a:schemeClr val="tx1"/>
          </a:solidFill>
          <a:latin typeface="+mj-lt"/>
          <a:ea typeface="MS PGothic" panose="020B0600070205080204" pitchFamily="34" charset="-128"/>
          <a:cs typeface="+mj-cs"/>
        </a:defRPr>
      </a:lvl1pPr>
      <a:lvl2pPr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2pPr>
      <a:lvl3pPr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3pPr>
      <a:lvl4pPr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4pPr>
      <a:lvl5pPr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5pPr>
      <a:lvl6pPr marL="4572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6pPr>
      <a:lvl7pPr marL="9144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7pPr>
      <a:lvl8pPr marL="13716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8pPr>
      <a:lvl9pPr marL="18288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9pPr>
    </p:titleStyle>
    <p:bodyStyle>
      <a:lvl1pPr marL="342900" indent="-342900" algn="l" defTabSz="457200" rtl="0" fontAlgn="base">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1pPr>
      <a:lvl2pPr marL="742950" indent="-285750" algn="l" defTabSz="457200" rtl="0" fontAlgn="base">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fontAlgn="base">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defTabSz="457200" fontAlgn="base">
              <a:spcBef>
                <a:spcPct val="0"/>
              </a:spcBef>
              <a:spcAft>
                <a:spcPct val="0"/>
              </a:spcAft>
            </a:pPr>
            <a:fld id="{F5A21DEC-EB5A-4EE0-A418-7EBAD1A9E80A}" type="datetimeFigureOut">
              <a:rPr lang="en-US" altLang="en-US" smtClean="0">
                <a:ea typeface="MS PGothic" panose="020B0600070205080204" pitchFamily="34" charset="-128"/>
              </a:rPr>
              <a:pPr defTabSz="457200" fontAlgn="base">
                <a:spcBef>
                  <a:spcPct val="0"/>
                </a:spcBef>
                <a:spcAft>
                  <a:spcPct val="0"/>
                </a:spcAft>
              </a:pPr>
              <a:t>3/20/2015</a:t>
            </a:fld>
            <a:endParaRPr lang="en-US" altLang="en-US">
              <a:ea typeface="MS PGothic" panose="020B0600070205080204" pitchFamily="34" charset="-128"/>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ea typeface="+mn-ea"/>
              </a:defRPr>
            </a:lvl1pPr>
          </a:lstStyle>
          <a:p>
            <a:pPr defTabSz="4572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defTabSz="457200" fontAlgn="base">
              <a:spcBef>
                <a:spcPct val="0"/>
              </a:spcBef>
              <a:spcAft>
                <a:spcPct val="0"/>
              </a:spcAft>
            </a:pPr>
            <a:fld id="{447C004D-D95A-434A-B0E0-A6ED3A793457}" type="slidenum">
              <a:rPr lang="en-US" altLang="en-US" smtClean="0">
                <a:ea typeface="MS PGothic" panose="020B0600070205080204" pitchFamily="34" charset="-128"/>
              </a:rPr>
              <a:pPr defTabSz="457200" fontAlgn="base">
                <a:spcBef>
                  <a:spcPct val="0"/>
                </a:spcBef>
                <a:spcAft>
                  <a:spcPct val="0"/>
                </a:spcAft>
              </a:pPr>
              <a:t>‹#›</a:t>
            </a:fld>
            <a:endParaRPr lang="en-US" altLang="en-US">
              <a:ea typeface="MS PGothic" panose="020B0600070205080204" pitchFamily="34" charset="-128"/>
            </a:endParaRPr>
          </a:p>
        </p:txBody>
      </p:sp>
    </p:spTree>
    <p:extLst>
      <p:ext uri="{BB962C8B-B14F-4D97-AF65-F5344CB8AC3E}">
        <p14:creationId xmlns:p14="http://schemas.microsoft.com/office/powerpoint/2010/main" val="3374166686"/>
      </p:ext>
    </p:extLst>
  </p:cSld>
  <p:clrMap bg1="lt1" tx1="dk1" bg2="lt2" tx2="dk2" accent1="accent1" accent2="accent2" accent3="accent3" accent4="accent4" accent5="accent5" accent6="accent6" hlink="hlink" folHlink="folHlink"/>
  <p:sldLayoutIdLst>
    <p:sldLayoutId id="2147483665" r:id="rId1"/>
  </p:sldLayoutIdLst>
  <mc:AlternateContent xmlns:mc="http://schemas.openxmlformats.org/markup-compatibility/2006">
    <mc:Choice xmlns:p14="http://schemas.microsoft.com/office/powerpoint/2010/main" Requires="p14">
      <p:transition spd="slow" p14:dur="2000" advClick="0" advTm="86399000"/>
    </mc:Choice>
    <mc:Fallback>
      <p:transition spd="slow" advClick="0" advTm="86399000"/>
    </mc:Fallback>
  </mc:AlternateContent>
  <p:txStyles>
    <p:titleStyle>
      <a:lvl1pPr algn="ctr" defTabSz="457200" rtl="0" fontAlgn="base">
        <a:spcBef>
          <a:spcPct val="0"/>
        </a:spcBef>
        <a:spcAft>
          <a:spcPct val="0"/>
        </a:spcAft>
        <a:defRPr sz="4400" kern="1200">
          <a:solidFill>
            <a:schemeClr val="tx1"/>
          </a:solidFill>
          <a:latin typeface="+mj-lt"/>
          <a:ea typeface="MS PGothic" panose="020B0600070205080204" pitchFamily="34" charset="-128"/>
          <a:cs typeface="+mj-cs"/>
        </a:defRPr>
      </a:lvl1pPr>
      <a:lvl2pPr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2pPr>
      <a:lvl3pPr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3pPr>
      <a:lvl4pPr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4pPr>
      <a:lvl5pPr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5pPr>
      <a:lvl6pPr marL="4572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6pPr>
      <a:lvl7pPr marL="9144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7pPr>
      <a:lvl8pPr marL="13716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8pPr>
      <a:lvl9pPr marL="18288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9pPr>
    </p:titleStyle>
    <p:bodyStyle>
      <a:lvl1pPr marL="342900" indent="-342900" algn="l" defTabSz="457200" rtl="0" fontAlgn="base">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1pPr>
      <a:lvl2pPr marL="742950" indent="-285750" algn="l" defTabSz="457200" rtl="0" fontAlgn="base">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fontAlgn="base">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1" descr="Saved Through Faith-Theme-Blank.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744690" y="883225"/>
            <a:ext cx="2892138" cy="4154984"/>
          </a:xfrm>
          <a:prstGeom prst="rect">
            <a:avLst/>
          </a:prstGeom>
          <a:noFill/>
        </p:spPr>
        <p:txBody>
          <a:bodyPr wrap="none" rtlCol="0">
            <a:spAutoFit/>
          </a:bodyPr>
          <a:lstStyle/>
          <a:p>
            <a:pPr algn="ctr"/>
            <a:r>
              <a:rPr lang="en-US" sz="6600" dirty="0" smtClean="0">
                <a:solidFill>
                  <a:schemeClr val="bg1"/>
                </a:solidFill>
                <a:latin typeface="Britannic Bold" panose="020B0903060703020204" pitchFamily="34" charset="0"/>
              </a:rPr>
              <a:t>Don’t </a:t>
            </a:r>
          </a:p>
          <a:p>
            <a:pPr algn="ctr"/>
            <a:r>
              <a:rPr lang="en-US" sz="6600" dirty="0" smtClean="0">
                <a:solidFill>
                  <a:schemeClr val="bg1"/>
                </a:solidFill>
                <a:latin typeface="Britannic Bold" panose="020B0903060703020204" pitchFamily="34" charset="0"/>
              </a:rPr>
              <a:t>Miss It </a:t>
            </a:r>
          </a:p>
          <a:p>
            <a:pPr algn="ctr"/>
            <a:r>
              <a:rPr lang="en-US" sz="6600" dirty="0" smtClean="0">
                <a:solidFill>
                  <a:schemeClr val="bg1"/>
                </a:solidFill>
                <a:latin typeface="Britannic Bold" panose="020B0903060703020204" pitchFamily="34" charset="0"/>
              </a:rPr>
              <a:t>This </a:t>
            </a:r>
          </a:p>
          <a:p>
            <a:pPr algn="ctr"/>
            <a:r>
              <a:rPr lang="en-US" sz="6600" dirty="0" smtClean="0">
                <a:solidFill>
                  <a:schemeClr val="bg1"/>
                </a:solidFill>
                <a:latin typeface="Britannic Bold" panose="020B0903060703020204" pitchFamily="34" charset="0"/>
              </a:rPr>
              <a:t>Time</a:t>
            </a:r>
            <a:endParaRPr lang="en-US" sz="6600" dirty="0">
              <a:solidFill>
                <a:schemeClr val="bg1"/>
              </a:solidFill>
              <a:latin typeface="Britannic Bold" panose="020B0903060703020204" pitchFamily="34" charset="0"/>
            </a:endParaRPr>
          </a:p>
        </p:txBody>
      </p:sp>
      <p:sp>
        <p:nvSpPr>
          <p:cNvPr id="3" name="TextBox 2"/>
          <p:cNvSpPr txBox="1"/>
          <p:nvPr/>
        </p:nvSpPr>
        <p:spPr>
          <a:xfrm>
            <a:off x="9185196" y="6276110"/>
            <a:ext cx="2926507" cy="523220"/>
          </a:xfrm>
          <a:prstGeom prst="rect">
            <a:avLst/>
          </a:prstGeom>
          <a:noFill/>
        </p:spPr>
        <p:txBody>
          <a:bodyPr wrap="none" rtlCol="0">
            <a:spAutoFit/>
          </a:bodyPr>
          <a:lstStyle/>
          <a:p>
            <a:pPr algn="r"/>
            <a:r>
              <a:rPr lang="en-US" sz="2800" b="1" dirty="0" smtClean="0">
                <a:effectLst>
                  <a:outerShdw blurRad="38100" dist="38100" dir="2700000" algn="tl">
                    <a:srgbClr val="000000">
                      <a:alpha val="43137"/>
                    </a:srgbClr>
                  </a:outerShdw>
                </a:effectLst>
              </a:rPr>
              <a:t>Wayne Hartsgrove</a:t>
            </a:r>
            <a:endParaRPr lang="en-US" sz="2800" b="1" dirty="0">
              <a:effectLst>
                <a:outerShdw blurRad="38100" dist="38100" dir="2700000" algn="tl">
                  <a:srgbClr val="000000">
                    <a:alpha val="43137"/>
                  </a:srgbClr>
                </a:outerShdw>
              </a:effectLst>
            </a:endParaRPr>
          </a:p>
        </p:txBody>
      </p:sp>
      <p:sp>
        <p:nvSpPr>
          <p:cNvPr id="5" name="TextBox 4"/>
          <p:cNvSpPr txBox="1"/>
          <p:nvPr/>
        </p:nvSpPr>
        <p:spPr>
          <a:xfrm>
            <a:off x="58512" y="6276110"/>
            <a:ext cx="3737305" cy="523220"/>
          </a:xfrm>
          <a:prstGeom prst="rect">
            <a:avLst/>
          </a:prstGeom>
          <a:noFill/>
        </p:spPr>
        <p:txBody>
          <a:bodyPr wrap="none" rtlCol="0">
            <a:spAutoFit/>
          </a:bodyPr>
          <a:lstStyle/>
          <a:p>
            <a:r>
              <a:rPr lang="en-US" sz="2800" b="1" dirty="0" smtClean="0">
                <a:effectLst>
                  <a:outerShdw blurRad="38100" dist="38100" dir="2700000" algn="tl">
                    <a:srgbClr val="000000">
                      <a:alpha val="43137"/>
                    </a:srgbClr>
                  </a:outerShdw>
                </a:effectLst>
              </a:rPr>
              <a:t>Sunday, March 22, 2015</a:t>
            </a:r>
            <a:endParaRPr lang="en-US" sz="2800" b="1" dirty="0">
              <a:effectLst>
                <a:outerShdw blurRad="38100" dist="38100" dir="2700000" algn="tl">
                  <a:srgbClr val="000000">
                    <a:alpha val="43137"/>
                  </a:srgbClr>
                </a:outerShdw>
              </a:effectLst>
            </a:endParaRPr>
          </a:p>
        </p:txBody>
      </p:sp>
      <p:sp>
        <p:nvSpPr>
          <p:cNvPr id="6" name="TextBox 5"/>
          <p:cNvSpPr txBox="1"/>
          <p:nvPr/>
        </p:nvSpPr>
        <p:spPr>
          <a:xfrm>
            <a:off x="4810231" y="4975866"/>
            <a:ext cx="2571537" cy="523220"/>
          </a:xfrm>
          <a:prstGeom prst="rect">
            <a:avLst/>
          </a:prstGeom>
          <a:noFill/>
        </p:spPr>
        <p:txBody>
          <a:bodyPr wrap="none" rtlCol="0">
            <a:spAutoFit/>
          </a:bodyPr>
          <a:lstStyle/>
          <a:p>
            <a:pPr algn="ctr"/>
            <a:r>
              <a:rPr lang="en-US" sz="2800" b="1" dirty="0" smtClean="0">
                <a:solidFill>
                  <a:schemeClr val="bg1"/>
                </a:solidFill>
                <a:effectLst>
                  <a:outerShdw blurRad="38100" dist="38100" dir="2700000" algn="tl">
                    <a:srgbClr val="000000">
                      <a:alpha val="43137"/>
                    </a:srgbClr>
                  </a:outerShdw>
                </a:effectLst>
              </a:rPr>
              <a:t>John 5:1-9 (NIV)</a:t>
            </a:r>
            <a:endParaRPr lang="en-US" sz="2800" b="1" dirty="0">
              <a:solidFill>
                <a:schemeClr val="bg1"/>
              </a:solidFill>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86399000"/>
    </mc:Choice>
    <mc:Fallback>
      <p:transition spd="slow" advClick="0" advTm="86399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Picture 1" descr="Saved Through Faith-Back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84463" y="2460409"/>
            <a:ext cx="11419609" cy="1938992"/>
          </a:xfrm>
          <a:prstGeom prst="rect">
            <a:avLst/>
          </a:prstGeom>
        </p:spPr>
        <p:txBody>
          <a:bodyPr wrap="square">
            <a:spAutoFit/>
          </a:bodyPr>
          <a:lstStyle/>
          <a:p>
            <a:pPr marL="742950" marR="0" lvl="0" indent="-742950">
              <a:spcBef>
                <a:spcPts val="0"/>
              </a:spcBef>
              <a:spcAft>
                <a:spcPts val="0"/>
              </a:spcAft>
              <a:buFont typeface="+mj-lt"/>
              <a:buAutoNum type="arabicPeriod"/>
            </a:pPr>
            <a:r>
              <a:rPr lang="en-US" sz="4000" dirty="0" smtClean="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Memorize Galatians 6:9. “And let us not grow weary while doing good, for in due season we shall reap if we do not lose heart”.</a:t>
            </a:r>
            <a:endParaRPr lang="en-US" sz="40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27069273"/>
      </p:ext>
    </p:extLst>
  </p:cSld>
  <p:clrMapOvr>
    <a:masterClrMapping/>
  </p:clrMapOvr>
  <mc:AlternateContent xmlns:mc="http://schemas.openxmlformats.org/markup-compatibility/2006">
    <mc:Choice xmlns:p14="http://schemas.microsoft.com/office/powerpoint/2010/main" Requires="p14">
      <p:transition spd="slow" p14:dur="2000" advClick="0" advTm="86399000"/>
    </mc:Choice>
    <mc:Fallback>
      <p:transition spd="slow" advClick="0" advTm="8639900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Picture 1" descr="Saved Through Faith-Back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84463" y="2460409"/>
            <a:ext cx="11419609" cy="1938992"/>
          </a:xfrm>
          <a:prstGeom prst="rect">
            <a:avLst/>
          </a:prstGeom>
        </p:spPr>
        <p:txBody>
          <a:bodyPr wrap="square">
            <a:spAutoFit/>
          </a:bodyPr>
          <a:lstStyle/>
          <a:p>
            <a:pPr marL="742950" marR="0" lvl="0" indent="-742950">
              <a:spcBef>
                <a:spcPts val="0"/>
              </a:spcBef>
              <a:spcAft>
                <a:spcPts val="0"/>
              </a:spcAft>
              <a:buFont typeface="+mj-lt"/>
              <a:buAutoNum type="arabicPeriod" startAt="2"/>
            </a:pPr>
            <a:r>
              <a:rPr lang="en-US" sz="4000" dirty="0" smtClean="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When the lame man was healed Jesus chose to do it the same way He had done it before.  </a:t>
            </a:r>
          </a:p>
          <a:p>
            <a:pPr marR="0" lvl="0" algn="ctr">
              <a:spcBef>
                <a:spcPts val="0"/>
              </a:spcBef>
              <a:spcAft>
                <a:spcPts val="0"/>
              </a:spcAft>
            </a:pPr>
            <a:r>
              <a:rPr lang="en-US" sz="4000" dirty="0" smtClean="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True or </a:t>
            </a:r>
            <a:r>
              <a:rPr lang="en-US" sz="4000" u="sng" dirty="0" smtClean="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False</a:t>
            </a:r>
            <a:r>
              <a:rPr lang="en-US" sz="4000" dirty="0" smtClean="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endPar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45489243"/>
      </p:ext>
    </p:extLst>
  </p:cSld>
  <p:clrMapOvr>
    <a:masterClrMapping/>
  </p:clrMapOvr>
  <mc:AlternateContent xmlns:mc="http://schemas.openxmlformats.org/markup-compatibility/2006">
    <mc:Choice xmlns:p14="http://schemas.microsoft.com/office/powerpoint/2010/main" Requires="p14">
      <p:transition spd="slow" p14:dur="2000" advClick="0" advTm="86399000"/>
    </mc:Choice>
    <mc:Fallback>
      <p:transition spd="slow" advClick="0" advTm="8639900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Picture 1" descr="Saved Through Faith-Back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84463" y="3073477"/>
            <a:ext cx="11419609" cy="707886"/>
          </a:xfrm>
          <a:prstGeom prst="rect">
            <a:avLst/>
          </a:prstGeom>
        </p:spPr>
        <p:txBody>
          <a:bodyPr wrap="square">
            <a:spAutoFit/>
          </a:bodyPr>
          <a:lstStyle/>
          <a:p>
            <a:pPr marL="742950" marR="0" lvl="0" indent="-742950">
              <a:spcBef>
                <a:spcPts val="0"/>
              </a:spcBef>
              <a:spcAft>
                <a:spcPts val="0"/>
              </a:spcAft>
              <a:buFont typeface="+mj-lt"/>
              <a:buAutoNum type="arabicPeriod" startAt="3"/>
            </a:pPr>
            <a:r>
              <a:rPr lang="en-US" sz="4000" dirty="0" smtClean="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Isaiah 43:19 (NIV) “See I am doing a </a:t>
            </a:r>
            <a:r>
              <a:rPr lang="en-US" sz="4000" u="sng" dirty="0" smtClean="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new</a:t>
            </a:r>
            <a:r>
              <a:rPr lang="en-US" sz="4000" dirty="0" smtClean="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en-US" sz="4000" u="sng" dirty="0" smtClean="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thing</a:t>
            </a:r>
            <a:r>
              <a:rPr lang="en-US" sz="4000" dirty="0" smtClean="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a:t>
            </a:r>
            <a:endPar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4655703"/>
      </p:ext>
    </p:extLst>
  </p:cSld>
  <p:clrMapOvr>
    <a:masterClrMapping/>
  </p:clrMapOvr>
  <mc:AlternateContent xmlns:mc="http://schemas.openxmlformats.org/markup-compatibility/2006">
    <mc:Choice xmlns:p14="http://schemas.microsoft.com/office/powerpoint/2010/main" Requires="p14">
      <p:transition spd="slow" p14:dur="2000" advClick="0" advTm="86399000"/>
    </mc:Choice>
    <mc:Fallback>
      <p:transition spd="slow" advClick="0" advTm="8639900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Picture 1" descr="Saved Through Faith-Back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84463" y="2761747"/>
            <a:ext cx="11419609" cy="1323439"/>
          </a:xfrm>
          <a:prstGeom prst="rect">
            <a:avLst/>
          </a:prstGeom>
        </p:spPr>
        <p:txBody>
          <a:bodyPr wrap="square">
            <a:spAutoFit/>
          </a:bodyPr>
          <a:lstStyle/>
          <a:p>
            <a:pPr marL="742950" marR="0" lvl="0" indent="-742950">
              <a:spcBef>
                <a:spcPts val="0"/>
              </a:spcBef>
              <a:spcAft>
                <a:spcPts val="0"/>
              </a:spcAft>
              <a:buFont typeface="+mj-lt"/>
              <a:buAutoNum type="arabicPeriod" startAt="4"/>
            </a:pPr>
            <a:r>
              <a:rPr lang="en-US" sz="4000" dirty="0" smtClean="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What was the new way that Jesus chose to heal the lame man?  </a:t>
            </a:r>
            <a:r>
              <a:rPr lang="en-US" sz="4000" u="sng" dirty="0" smtClean="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He came to Him.</a:t>
            </a:r>
            <a:endPar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8224936"/>
      </p:ext>
    </p:extLst>
  </p:cSld>
  <p:clrMapOvr>
    <a:masterClrMapping/>
  </p:clrMapOvr>
  <mc:AlternateContent xmlns:mc="http://schemas.openxmlformats.org/markup-compatibility/2006">
    <mc:Choice xmlns:p14="http://schemas.microsoft.com/office/powerpoint/2010/main" Requires="p14">
      <p:transition spd="slow" p14:dur="2000" advClick="0" advTm="86399000"/>
    </mc:Choice>
    <mc:Fallback>
      <p:transition spd="slow" advClick="0" advTm="8639900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Picture 1" descr="Saved Through Faith-Back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84463" y="2761747"/>
            <a:ext cx="11419609" cy="1323439"/>
          </a:xfrm>
          <a:prstGeom prst="rect">
            <a:avLst/>
          </a:prstGeom>
        </p:spPr>
        <p:txBody>
          <a:bodyPr wrap="square">
            <a:spAutoFit/>
          </a:bodyPr>
          <a:lstStyle/>
          <a:p>
            <a:pPr marL="742950" marR="0" lvl="0" indent="-742950">
              <a:spcBef>
                <a:spcPts val="0"/>
              </a:spcBef>
              <a:spcAft>
                <a:spcPts val="0"/>
              </a:spcAft>
              <a:buFont typeface="+mj-lt"/>
              <a:buAutoNum type="arabicPeriod" startAt="5"/>
            </a:pPr>
            <a:r>
              <a:rPr lang="en-US" sz="4000" dirty="0" smtClean="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When we need a miracle, we need to leave the </a:t>
            </a:r>
            <a:r>
              <a:rPr lang="en-US" sz="4000" u="sng" dirty="0" smtClean="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method</a:t>
            </a:r>
            <a:r>
              <a:rPr lang="en-US" sz="4000" dirty="0" smtClean="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and the </a:t>
            </a:r>
            <a:r>
              <a:rPr lang="en-US" sz="4000" u="sng" dirty="0" smtClean="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how</a:t>
            </a:r>
            <a:r>
              <a:rPr lang="en-US" sz="4000" dirty="0" smtClean="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en-US" sz="4000" u="sng" dirty="0" smtClean="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to</a:t>
            </a:r>
            <a:r>
              <a:rPr lang="en-US" sz="4000" dirty="0" smtClean="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up to Jesus!</a:t>
            </a:r>
            <a:endPar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59299208"/>
      </p:ext>
    </p:extLst>
  </p:cSld>
  <p:clrMapOvr>
    <a:masterClrMapping/>
  </p:clrMapOvr>
  <mc:AlternateContent xmlns:mc="http://schemas.openxmlformats.org/markup-compatibility/2006">
    <mc:Choice xmlns:p14="http://schemas.microsoft.com/office/powerpoint/2010/main" Requires="p14">
      <p:transition spd="slow" p14:dur="2000" advClick="0" advTm="86399000"/>
    </mc:Choice>
    <mc:Fallback>
      <p:transition spd="slow" advClick="0" advTm="8639900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Picture 1" descr="Saved Through Faith-Back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84463" y="3073477"/>
            <a:ext cx="11419609" cy="707886"/>
          </a:xfrm>
          <a:prstGeom prst="rect">
            <a:avLst/>
          </a:prstGeom>
        </p:spPr>
        <p:txBody>
          <a:bodyPr wrap="square">
            <a:spAutoFit/>
          </a:bodyPr>
          <a:lstStyle/>
          <a:p>
            <a:pPr marL="742950" marR="0" lvl="0" indent="-742950">
              <a:spcBef>
                <a:spcPts val="0"/>
              </a:spcBef>
              <a:spcAft>
                <a:spcPts val="0"/>
              </a:spcAft>
              <a:buFont typeface="+mj-lt"/>
              <a:buAutoNum type="arabicPeriod" startAt="6"/>
            </a:pPr>
            <a:r>
              <a:rPr lang="en-US" sz="4000" dirty="0" smtClean="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God used a </a:t>
            </a:r>
            <a:r>
              <a:rPr lang="en-US" sz="4000" u="sng" dirty="0" smtClean="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raven</a:t>
            </a:r>
            <a:r>
              <a:rPr lang="en-US" sz="4000" dirty="0" smtClean="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to feed the prophet Elijah.</a:t>
            </a:r>
            <a:endPar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59930210"/>
      </p:ext>
    </p:extLst>
  </p:cSld>
  <p:clrMapOvr>
    <a:masterClrMapping/>
  </p:clrMapOvr>
  <mc:AlternateContent xmlns:mc="http://schemas.openxmlformats.org/markup-compatibility/2006">
    <mc:Choice xmlns:p14="http://schemas.microsoft.com/office/powerpoint/2010/main" Requires="p14">
      <p:transition spd="slow" p14:dur="2000" advClick="0" advTm="86399000"/>
    </mc:Choice>
    <mc:Fallback>
      <p:transition spd="slow" advClick="0" advTm="8639900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Picture 1" descr="Saved Through Faith-Back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84463" y="2460409"/>
            <a:ext cx="11419609" cy="1938992"/>
          </a:xfrm>
          <a:prstGeom prst="rect">
            <a:avLst/>
          </a:prstGeom>
        </p:spPr>
        <p:txBody>
          <a:bodyPr wrap="square">
            <a:spAutoFit/>
          </a:bodyPr>
          <a:lstStyle/>
          <a:p>
            <a:pPr marL="742950" marR="0" lvl="0" indent="-742950">
              <a:spcBef>
                <a:spcPts val="0"/>
              </a:spcBef>
              <a:spcAft>
                <a:spcPts val="0"/>
              </a:spcAft>
              <a:buFont typeface="+mj-lt"/>
              <a:buAutoNum type="arabicPeriod" startAt="7"/>
            </a:pPr>
            <a:r>
              <a:rPr lang="en-US" sz="4000" dirty="0" smtClean="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The lame man almost missed his miracle because it didn’t come in the way he expected.  </a:t>
            </a:r>
          </a:p>
          <a:p>
            <a:pPr marR="0" lvl="0" algn="ctr">
              <a:spcBef>
                <a:spcPts val="0"/>
              </a:spcBef>
              <a:spcAft>
                <a:spcPts val="0"/>
              </a:spcAft>
            </a:pPr>
            <a:r>
              <a:rPr lang="en-US" sz="4000" u="sng" dirty="0" smtClean="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True</a:t>
            </a:r>
            <a:r>
              <a:rPr lang="en-US" sz="4000" dirty="0" smtClean="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or False</a:t>
            </a:r>
            <a:endPar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28038328"/>
      </p:ext>
    </p:extLst>
  </p:cSld>
  <p:clrMapOvr>
    <a:masterClrMapping/>
  </p:clrMapOvr>
  <mc:AlternateContent xmlns:mc="http://schemas.openxmlformats.org/markup-compatibility/2006">
    <mc:Choice xmlns:p14="http://schemas.microsoft.com/office/powerpoint/2010/main" Requires="p14">
      <p:transition spd="slow" p14:dur="2000" advClick="0" advTm="86399000"/>
    </mc:Choice>
    <mc:Fallback>
      <p:transition spd="slow" advClick="0" advTm="8639900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Picture 1" descr="Saved Through Faith-Back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84463" y="3063087"/>
            <a:ext cx="11419609" cy="707886"/>
          </a:xfrm>
          <a:prstGeom prst="rect">
            <a:avLst/>
          </a:prstGeom>
        </p:spPr>
        <p:txBody>
          <a:bodyPr wrap="square">
            <a:spAutoFit/>
          </a:bodyPr>
          <a:lstStyle/>
          <a:p>
            <a:pPr marL="742950" marR="0" lvl="0" indent="-742950">
              <a:spcBef>
                <a:spcPts val="0"/>
              </a:spcBef>
              <a:spcAft>
                <a:spcPts val="0"/>
              </a:spcAft>
              <a:buFont typeface="+mj-lt"/>
              <a:buAutoNum type="arabicPeriod" startAt="8"/>
            </a:pPr>
            <a:r>
              <a:rPr lang="en-US" sz="4000" dirty="0" smtClean="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Faith without works is </a:t>
            </a:r>
            <a:r>
              <a:rPr lang="en-US" sz="4000" u="sng" dirty="0" smtClean="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dead</a:t>
            </a:r>
            <a:r>
              <a:rPr lang="en-US" sz="4000" dirty="0" smtClean="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James 2:17</a:t>
            </a:r>
            <a:endPar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62711175"/>
      </p:ext>
    </p:extLst>
  </p:cSld>
  <p:clrMapOvr>
    <a:masterClrMapping/>
  </p:clrMapOvr>
  <mc:AlternateContent xmlns:mc="http://schemas.openxmlformats.org/markup-compatibility/2006">
    <mc:Choice xmlns:p14="http://schemas.microsoft.com/office/powerpoint/2010/main" Requires="p14">
      <p:transition spd="slow" p14:dur="2000" advClick="0" advTm="86399000"/>
    </mc:Choice>
    <mc:Fallback>
      <p:transition spd="slow" advClick="0" advTm="8639900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Picture 1" descr="Saved Through Faith-Back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84463" y="3063087"/>
            <a:ext cx="11419609" cy="707886"/>
          </a:xfrm>
          <a:prstGeom prst="rect">
            <a:avLst/>
          </a:prstGeom>
        </p:spPr>
        <p:txBody>
          <a:bodyPr wrap="square">
            <a:spAutoFit/>
          </a:bodyPr>
          <a:lstStyle/>
          <a:p>
            <a:pPr marL="742950" marR="0" lvl="0" indent="-742950">
              <a:spcBef>
                <a:spcPts val="0"/>
              </a:spcBef>
              <a:spcAft>
                <a:spcPts val="0"/>
              </a:spcAft>
              <a:buFont typeface="+mj-lt"/>
              <a:buAutoNum type="arabicPeriod" startAt="9"/>
            </a:pPr>
            <a:r>
              <a:rPr lang="en-US" sz="4000" dirty="0" smtClean="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Faith culminates not in </a:t>
            </a:r>
            <a:r>
              <a:rPr lang="en-US" sz="4000" u="sng" dirty="0" smtClean="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trying</a:t>
            </a:r>
            <a:r>
              <a:rPr lang="en-US" sz="4000" dirty="0" smtClean="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but in </a:t>
            </a:r>
            <a:r>
              <a:rPr lang="en-US" sz="4000" u="sng" dirty="0" smtClean="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trusting</a:t>
            </a:r>
            <a:r>
              <a:rPr lang="en-US" sz="4000" dirty="0" smtClean="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a:t>
            </a:r>
            <a:endPar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81790760"/>
      </p:ext>
    </p:extLst>
  </p:cSld>
  <p:clrMapOvr>
    <a:masterClrMapping/>
  </p:clrMapOvr>
  <mc:AlternateContent xmlns:mc="http://schemas.openxmlformats.org/markup-compatibility/2006">
    <mc:Choice xmlns:p14="http://schemas.microsoft.com/office/powerpoint/2010/main" Requires="p14">
      <p:transition spd="slow" p14:dur="2000" advClick="0" advTm="86399000"/>
    </mc:Choice>
    <mc:Fallback>
      <p:transition spd="slow" advClick="0" advTm="8639900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Picture 1" descr="Saved Through Faith-Back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84463" y="3063087"/>
            <a:ext cx="11419609" cy="707886"/>
          </a:xfrm>
          <a:prstGeom prst="rect">
            <a:avLst/>
          </a:prstGeom>
        </p:spPr>
        <p:txBody>
          <a:bodyPr wrap="square">
            <a:spAutoFit/>
          </a:bodyPr>
          <a:lstStyle/>
          <a:p>
            <a:pPr marL="742950" marR="0" lvl="0" indent="-742950">
              <a:spcBef>
                <a:spcPts val="0"/>
              </a:spcBef>
              <a:spcAft>
                <a:spcPts val="0"/>
              </a:spcAft>
              <a:buFont typeface="+mj-lt"/>
              <a:buAutoNum type="arabicPeriod" startAt="10"/>
            </a:pPr>
            <a:r>
              <a:rPr lang="en-US" sz="4000" dirty="0" smtClean="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Unction is another word for </a:t>
            </a:r>
            <a:r>
              <a:rPr lang="en-US" sz="4000" u="sng" dirty="0" smtClean="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anointing</a:t>
            </a:r>
            <a:r>
              <a:rPr lang="en-US" sz="4000" dirty="0" smtClean="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a:t>
            </a:r>
            <a:endPar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07105134"/>
      </p:ext>
    </p:extLst>
  </p:cSld>
  <p:clrMapOvr>
    <a:masterClrMapping/>
  </p:clrMapOvr>
  <mc:AlternateContent xmlns:mc="http://schemas.openxmlformats.org/markup-compatibility/2006">
    <mc:Choice xmlns:p14="http://schemas.microsoft.com/office/powerpoint/2010/main" Requires="p14">
      <p:transition spd="slow" p14:dur="2000" advClick="0" advTm="86399000"/>
    </mc:Choice>
    <mc:Fallback>
      <p:transition spd="slow" advClick="0" advTm="86399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Picture 1" descr="Saved Through Faith-Back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644235" y="54102"/>
            <a:ext cx="10910455" cy="6740307"/>
          </a:xfrm>
          <a:prstGeom prst="rect">
            <a:avLst/>
          </a:prstGeom>
        </p:spPr>
        <p:txBody>
          <a:bodyPr wrap="square">
            <a:spAutoFit/>
          </a:bodyPr>
          <a:lstStyle/>
          <a:p>
            <a:r>
              <a:rPr lang="en-US" sz="3600" b="1" dirty="0" smtClean="0">
                <a:solidFill>
                  <a:schemeClr val="bg1"/>
                </a:solidFill>
                <a:effectLst>
                  <a:outerShdw blurRad="38100" dist="38100" dir="2700000" algn="tl">
                    <a:srgbClr val="000000">
                      <a:alpha val="43137"/>
                    </a:srgbClr>
                  </a:outerShdw>
                </a:effectLst>
              </a:rPr>
              <a:t>5</a:t>
            </a:r>
            <a:r>
              <a:rPr lang="en-US" sz="3600" dirty="0" smtClean="0">
                <a:solidFill>
                  <a:schemeClr val="bg1"/>
                </a:solidFill>
                <a:effectLst>
                  <a:outerShdw blurRad="38100" dist="38100" dir="2700000" algn="tl">
                    <a:srgbClr val="000000">
                      <a:alpha val="43137"/>
                    </a:srgbClr>
                  </a:outerShdw>
                </a:effectLst>
              </a:rPr>
              <a:t> Some time later, Jesus went up to Jerusalem for one of the Jewish festivals. </a:t>
            </a:r>
            <a:r>
              <a:rPr lang="en-US" sz="3600" baseline="30000" dirty="0" smtClean="0">
                <a:solidFill>
                  <a:schemeClr val="bg1"/>
                </a:solidFill>
                <a:effectLst>
                  <a:outerShdw blurRad="38100" dist="38100" dir="2700000" algn="tl">
                    <a:srgbClr val="000000">
                      <a:alpha val="43137"/>
                    </a:srgbClr>
                  </a:outerShdw>
                </a:effectLst>
              </a:rPr>
              <a:t>2 </a:t>
            </a:r>
            <a:r>
              <a:rPr lang="en-US" sz="3600" dirty="0" smtClean="0">
                <a:solidFill>
                  <a:schemeClr val="bg1"/>
                </a:solidFill>
                <a:effectLst>
                  <a:outerShdw blurRad="38100" dist="38100" dir="2700000" algn="tl">
                    <a:srgbClr val="000000">
                      <a:alpha val="43137"/>
                    </a:srgbClr>
                  </a:outerShdw>
                </a:effectLst>
              </a:rPr>
              <a:t>Now there is in Jerusalem near the Sheep Gate a pool, which in Aramaic is called Bethesda and which is surrounded by five covered colonnades. </a:t>
            </a:r>
            <a:r>
              <a:rPr lang="en-US" sz="3600" baseline="30000" dirty="0" smtClean="0">
                <a:solidFill>
                  <a:schemeClr val="bg1"/>
                </a:solidFill>
                <a:effectLst>
                  <a:outerShdw blurRad="38100" dist="38100" dir="2700000" algn="tl">
                    <a:srgbClr val="000000">
                      <a:alpha val="43137"/>
                    </a:srgbClr>
                  </a:outerShdw>
                </a:effectLst>
              </a:rPr>
              <a:t>3 </a:t>
            </a:r>
            <a:r>
              <a:rPr lang="en-US" sz="3600" dirty="0" smtClean="0">
                <a:solidFill>
                  <a:schemeClr val="bg1"/>
                </a:solidFill>
                <a:effectLst>
                  <a:outerShdw blurRad="38100" dist="38100" dir="2700000" algn="tl">
                    <a:srgbClr val="000000">
                      <a:alpha val="43137"/>
                    </a:srgbClr>
                  </a:outerShdw>
                </a:effectLst>
              </a:rPr>
              <a:t>Here a great number of disabled people used to lie—the blind, the lame, the paralyzed. </a:t>
            </a:r>
            <a:r>
              <a:rPr lang="en-US" sz="3600" baseline="30000" dirty="0" smtClean="0">
                <a:solidFill>
                  <a:schemeClr val="bg1"/>
                </a:solidFill>
                <a:effectLst>
                  <a:outerShdw blurRad="38100" dist="38100" dir="2700000" algn="tl">
                    <a:srgbClr val="000000">
                      <a:alpha val="43137"/>
                    </a:srgbClr>
                  </a:outerShdw>
                </a:effectLst>
              </a:rPr>
              <a:t>5 </a:t>
            </a:r>
            <a:r>
              <a:rPr lang="en-US" sz="3600" dirty="0" smtClean="0">
                <a:solidFill>
                  <a:schemeClr val="bg1"/>
                </a:solidFill>
                <a:effectLst>
                  <a:outerShdw blurRad="38100" dist="38100" dir="2700000" algn="tl">
                    <a:srgbClr val="000000">
                      <a:alpha val="43137"/>
                    </a:srgbClr>
                  </a:outerShdw>
                </a:effectLst>
              </a:rPr>
              <a:t>One who was there had been an invalid for thirty-eight years. </a:t>
            </a:r>
            <a:r>
              <a:rPr lang="en-US" sz="3600" baseline="30000" dirty="0" smtClean="0">
                <a:solidFill>
                  <a:schemeClr val="bg1"/>
                </a:solidFill>
                <a:effectLst>
                  <a:outerShdw blurRad="38100" dist="38100" dir="2700000" algn="tl">
                    <a:srgbClr val="000000">
                      <a:alpha val="43137"/>
                    </a:srgbClr>
                  </a:outerShdw>
                </a:effectLst>
              </a:rPr>
              <a:t>6 </a:t>
            </a:r>
            <a:r>
              <a:rPr lang="en-US" sz="3600" dirty="0" smtClean="0">
                <a:solidFill>
                  <a:schemeClr val="bg1"/>
                </a:solidFill>
                <a:effectLst>
                  <a:outerShdw blurRad="38100" dist="38100" dir="2700000" algn="tl">
                    <a:srgbClr val="000000">
                      <a:alpha val="43137"/>
                    </a:srgbClr>
                  </a:outerShdw>
                </a:effectLst>
              </a:rPr>
              <a:t>When Jesus saw him lying there and learned that he had been in this condition for a long time, he asked him, “Do you want to get well?”</a:t>
            </a:r>
          </a:p>
          <a:p>
            <a:endParaRPr lang="en-US" sz="3600" dirty="0">
              <a:solidFill>
                <a:schemeClr val="bg1"/>
              </a:solidFill>
              <a:effectLst>
                <a:outerShdw blurRad="38100" dist="38100" dir="2700000" algn="tl">
                  <a:srgbClr val="000000">
                    <a:alpha val="43137"/>
                  </a:srgbClr>
                </a:outerShdw>
              </a:effectLst>
            </a:endParaRPr>
          </a:p>
          <a:p>
            <a:pPr algn="r"/>
            <a:r>
              <a:rPr lang="en-US" sz="2800" dirty="0" smtClean="0">
                <a:solidFill>
                  <a:schemeClr val="bg1"/>
                </a:solidFill>
                <a:effectLst>
                  <a:outerShdw blurRad="38100" dist="38100" dir="2700000" algn="tl">
                    <a:srgbClr val="000000">
                      <a:alpha val="43137"/>
                    </a:srgbClr>
                  </a:outerShdw>
                </a:effectLst>
              </a:rPr>
              <a:t>John 5:1-6 (NIV)</a:t>
            </a:r>
            <a:endParaRPr lang="en-US" sz="2800" dirty="0">
              <a:solidFill>
                <a:schemeClr val="bg1"/>
              </a:solidFill>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86399000"/>
    </mc:Choice>
    <mc:Fallback>
      <p:transition spd="slow" advClick="0" advTm="8639900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Picture 1" descr="Saved Through Faith-Back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84463" y="2772139"/>
            <a:ext cx="11419609" cy="1323439"/>
          </a:xfrm>
          <a:prstGeom prst="rect">
            <a:avLst/>
          </a:prstGeom>
        </p:spPr>
        <p:txBody>
          <a:bodyPr wrap="square">
            <a:spAutoFit/>
          </a:bodyPr>
          <a:lstStyle/>
          <a:p>
            <a:pPr marL="971550" marR="0" indent="-742950">
              <a:spcBef>
                <a:spcPts val="0"/>
              </a:spcBef>
              <a:spcAft>
                <a:spcPts val="0"/>
              </a:spcAft>
              <a:buFont typeface="+mj-lt"/>
              <a:buAutoNum type="arabicPeriod" startAt="11"/>
            </a:pPr>
            <a:r>
              <a:rPr lang="en-US" sz="4000" dirty="0" smtClean="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God’s favor is about ready to move you to </a:t>
            </a:r>
            <a:r>
              <a:rPr lang="en-US" sz="4000" u="sng" dirty="0" smtClean="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the front of the line</a:t>
            </a:r>
            <a:r>
              <a:rPr lang="en-US" sz="4000" dirty="0" smtClean="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DON’T MISS IT THIS TIME!</a:t>
            </a:r>
            <a:endPar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94371290"/>
      </p:ext>
    </p:extLst>
  </p:cSld>
  <p:clrMapOvr>
    <a:masterClrMapping/>
  </p:clrMapOvr>
  <mc:AlternateContent xmlns:mc="http://schemas.openxmlformats.org/markup-compatibility/2006">
    <mc:Choice xmlns:p14="http://schemas.microsoft.com/office/powerpoint/2010/main" Requires="p14">
      <p:transition spd="slow" p14:dur="2000" advClick="0" advTm="86399000"/>
    </mc:Choice>
    <mc:Fallback>
      <p:transition spd="slow" advClick="0" advTm="8639900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1" descr="Saved Through Faith-Back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723648" y="1087763"/>
            <a:ext cx="8744703" cy="1107996"/>
          </a:xfrm>
          <a:prstGeom prst="rect">
            <a:avLst/>
          </a:prstGeom>
          <a:noFill/>
        </p:spPr>
        <p:txBody>
          <a:bodyPr wrap="none" rtlCol="0">
            <a:spAutoFit/>
          </a:bodyPr>
          <a:lstStyle/>
          <a:p>
            <a:pPr algn="ctr"/>
            <a:r>
              <a:rPr lang="en-US" sz="6600" dirty="0" smtClean="0">
                <a:solidFill>
                  <a:schemeClr val="bg1"/>
                </a:solidFill>
                <a:latin typeface="Britannic Bold" panose="020B0903060703020204" pitchFamily="34" charset="0"/>
              </a:rPr>
              <a:t>Don’t Miss It This Time</a:t>
            </a:r>
            <a:endParaRPr lang="en-US" sz="6600" dirty="0">
              <a:solidFill>
                <a:schemeClr val="bg1"/>
              </a:solidFill>
              <a:latin typeface="Britannic Bold" panose="020B0903060703020204" pitchFamily="34" charset="0"/>
            </a:endParaRPr>
          </a:p>
        </p:txBody>
      </p:sp>
      <p:pic>
        <p:nvPicPr>
          <p:cNvPr id="2" name="Picture 1"/>
          <p:cNvPicPr>
            <a:picLocks noChangeAspect="1"/>
          </p:cNvPicPr>
          <p:nvPr/>
        </p:nvPicPr>
        <p:blipFill>
          <a:blip r:embed="rId3"/>
          <a:stretch>
            <a:fillRect/>
          </a:stretch>
        </p:blipFill>
        <p:spPr>
          <a:xfrm>
            <a:off x="2988496" y="2329738"/>
            <a:ext cx="6215007" cy="4147947"/>
          </a:xfrm>
          <a:prstGeom prst="rect">
            <a:avLst/>
          </a:prstGeom>
          <a:ln>
            <a:noFill/>
          </a:ln>
          <a:effectLst>
            <a:softEdge rad="112500"/>
          </a:effectLst>
        </p:spPr>
      </p:pic>
    </p:spTree>
  </p:cSld>
  <p:clrMapOvr>
    <a:masterClrMapping/>
  </p:clrMapOvr>
  <mc:AlternateContent xmlns:mc="http://schemas.openxmlformats.org/markup-compatibility/2006">
    <mc:Choice xmlns:p14="http://schemas.microsoft.com/office/powerpoint/2010/main" Requires="p14">
      <p:transition spd="slow" p14:dur="2000" advClick="0" advTm="86399000"/>
    </mc:Choice>
    <mc:Fallback>
      <p:transition spd="slow" advClick="0" advTm="86399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Picture 1" descr="Saved Through Faith-Back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644235" y="407389"/>
            <a:ext cx="10910455" cy="6063198"/>
          </a:xfrm>
          <a:prstGeom prst="rect">
            <a:avLst/>
          </a:prstGeom>
        </p:spPr>
        <p:txBody>
          <a:bodyPr wrap="square">
            <a:spAutoFit/>
          </a:bodyPr>
          <a:lstStyle/>
          <a:p>
            <a:r>
              <a:rPr lang="en-US" sz="3600" baseline="30000" dirty="0" smtClean="0">
                <a:solidFill>
                  <a:schemeClr val="bg1"/>
                </a:solidFill>
                <a:effectLst>
                  <a:outerShdw blurRad="38100" dist="38100" dir="2700000" algn="tl">
                    <a:srgbClr val="000000">
                      <a:alpha val="43137"/>
                    </a:srgbClr>
                  </a:outerShdw>
                </a:effectLst>
              </a:rPr>
              <a:t>7 </a:t>
            </a:r>
            <a:r>
              <a:rPr lang="en-US" sz="3600" dirty="0" smtClean="0">
                <a:solidFill>
                  <a:schemeClr val="bg1"/>
                </a:solidFill>
                <a:effectLst>
                  <a:outerShdw blurRad="38100" dist="38100" dir="2700000" algn="tl">
                    <a:srgbClr val="000000">
                      <a:alpha val="43137"/>
                    </a:srgbClr>
                  </a:outerShdw>
                </a:effectLst>
              </a:rPr>
              <a:t>“Sir,” the invalid replied, “I have no one to help me into the pool when the water is stirred. While I am trying to get in, someone else goes down ahead of me.”</a:t>
            </a:r>
          </a:p>
          <a:p>
            <a:endParaRPr lang="en-US" sz="3600" dirty="0" smtClean="0">
              <a:solidFill>
                <a:schemeClr val="bg1"/>
              </a:solidFill>
              <a:effectLst>
                <a:outerShdw blurRad="38100" dist="38100" dir="2700000" algn="tl">
                  <a:srgbClr val="000000">
                    <a:alpha val="43137"/>
                  </a:srgbClr>
                </a:outerShdw>
              </a:effectLst>
            </a:endParaRPr>
          </a:p>
          <a:p>
            <a:r>
              <a:rPr lang="en-US" sz="3600" baseline="30000" dirty="0" smtClean="0">
                <a:solidFill>
                  <a:schemeClr val="bg1"/>
                </a:solidFill>
                <a:effectLst>
                  <a:outerShdw blurRad="38100" dist="38100" dir="2700000" algn="tl">
                    <a:srgbClr val="000000">
                      <a:alpha val="43137"/>
                    </a:srgbClr>
                  </a:outerShdw>
                </a:effectLst>
              </a:rPr>
              <a:t>8 </a:t>
            </a:r>
            <a:r>
              <a:rPr lang="en-US" sz="3600" dirty="0" smtClean="0">
                <a:solidFill>
                  <a:schemeClr val="bg1"/>
                </a:solidFill>
                <a:effectLst>
                  <a:outerShdw blurRad="38100" dist="38100" dir="2700000" algn="tl">
                    <a:srgbClr val="000000">
                      <a:alpha val="43137"/>
                    </a:srgbClr>
                  </a:outerShdw>
                </a:effectLst>
              </a:rPr>
              <a:t>Then Jesus said to him, “Get up! Pick up your mat and walk.” </a:t>
            </a:r>
            <a:r>
              <a:rPr lang="en-US" sz="3600" baseline="30000" dirty="0" smtClean="0">
                <a:solidFill>
                  <a:schemeClr val="bg1"/>
                </a:solidFill>
                <a:effectLst>
                  <a:outerShdw blurRad="38100" dist="38100" dir="2700000" algn="tl">
                    <a:srgbClr val="000000">
                      <a:alpha val="43137"/>
                    </a:srgbClr>
                  </a:outerShdw>
                </a:effectLst>
              </a:rPr>
              <a:t>9 </a:t>
            </a:r>
            <a:r>
              <a:rPr lang="en-US" sz="3600" dirty="0" smtClean="0">
                <a:solidFill>
                  <a:schemeClr val="bg1"/>
                </a:solidFill>
                <a:effectLst>
                  <a:outerShdw blurRad="38100" dist="38100" dir="2700000" algn="tl">
                    <a:srgbClr val="000000">
                      <a:alpha val="43137"/>
                    </a:srgbClr>
                  </a:outerShdw>
                </a:effectLst>
              </a:rPr>
              <a:t>At once the man was cured; he picked up his mat and walked.</a:t>
            </a:r>
          </a:p>
          <a:p>
            <a:endParaRPr lang="en-US" sz="3600" dirty="0" smtClean="0">
              <a:solidFill>
                <a:schemeClr val="bg1"/>
              </a:solidFill>
              <a:effectLst>
                <a:outerShdw blurRad="38100" dist="38100" dir="2700000" algn="tl">
                  <a:srgbClr val="000000">
                    <a:alpha val="43137"/>
                  </a:srgbClr>
                </a:outerShdw>
              </a:effectLst>
            </a:endParaRPr>
          </a:p>
          <a:p>
            <a:r>
              <a:rPr lang="en-US" sz="3600" dirty="0" smtClean="0">
                <a:solidFill>
                  <a:schemeClr val="bg1"/>
                </a:solidFill>
                <a:effectLst>
                  <a:outerShdw blurRad="38100" dist="38100" dir="2700000" algn="tl">
                    <a:srgbClr val="000000">
                      <a:alpha val="43137"/>
                    </a:srgbClr>
                  </a:outerShdw>
                </a:effectLst>
              </a:rPr>
              <a:t>The day on which this took place was a Sabbath, </a:t>
            </a:r>
          </a:p>
          <a:p>
            <a:endParaRPr lang="en-US" sz="3600" dirty="0">
              <a:solidFill>
                <a:schemeClr val="bg1"/>
              </a:solidFill>
              <a:effectLst>
                <a:outerShdw blurRad="38100" dist="38100" dir="2700000" algn="tl">
                  <a:srgbClr val="000000">
                    <a:alpha val="43137"/>
                  </a:srgbClr>
                </a:outerShdw>
              </a:effectLst>
            </a:endParaRPr>
          </a:p>
          <a:p>
            <a:pPr algn="r"/>
            <a:r>
              <a:rPr lang="en-US" sz="2800" dirty="0" smtClean="0">
                <a:solidFill>
                  <a:schemeClr val="bg1"/>
                </a:solidFill>
                <a:effectLst>
                  <a:outerShdw blurRad="38100" dist="38100" dir="2700000" algn="tl">
                    <a:srgbClr val="000000">
                      <a:alpha val="43137"/>
                    </a:srgbClr>
                  </a:outerShdw>
                </a:effectLst>
              </a:rPr>
              <a:t>John 5:7-9 (NIV)</a:t>
            </a:r>
            <a:endParaRPr lang="en-US" sz="28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03792694"/>
      </p:ext>
    </p:extLst>
  </p:cSld>
  <p:clrMapOvr>
    <a:masterClrMapping/>
  </p:clrMapOvr>
  <mc:AlternateContent xmlns:mc="http://schemas.openxmlformats.org/markup-compatibility/2006">
    <mc:Choice xmlns:p14="http://schemas.microsoft.com/office/powerpoint/2010/main" Requires="p14">
      <p:transition spd="slow" p14:dur="2000" advClick="0" advTm="86399000"/>
    </mc:Choice>
    <mc:Fallback>
      <p:transition spd="slow" advClick="0" advTm="863990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Picture 1" descr="Saved Through Faith-Back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26026" y="2222606"/>
            <a:ext cx="11378046" cy="2431435"/>
          </a:xfrm>
          <a:prstGeom prst="rect">
            <a:avLst/>
          </a:prstGeom>
        </p:spPr>
        <p:txBody>
          <a:bodyPr wrap="square">
            <a:spAutoFit/>
          </a:bodyPr>
          <a:lstStyle/>
          <a:p>
            <a:r>
              <a:rPr lang="en-US" sz="4000" baseline="30000" dirty="0" smtClean="0">
                <a:solidFill>
                  <a:schemeClr val="bg1"/>
                </a:solidFill>
                <a:effectLst>
                  <a:outerShdw blurRad="38100" dist="38100" dir="2700000" algn="tl">
                    <a:srgbClr val="000000">
                      <a:alpha val="43137"/>
                    </a:srgbClr>
                  </a:outerShdw>
                </a:effectLst>
              </a:rPr>
              <a:t>9 </a:t>
            </a:r>
            <a:r>
              <a:rPr lang="en-US" sz="4000" dirty="0" smtClean="0">
                <a:solidFill>
                  <a:schemeClr val="bg1"/>
                </a:solidFill>
                <a:effectLst>
                  <a:outerShdw blurRad="38100" dist="38100" dir="2700000" algn="tl">
                    <a:srgbClr val="000000">
                      <a:alpha val="43137"/>
                    </a:srgbClr>
                  </a:outerShdw>
                </a:effectLst>
              </a:rPr>
              <a:t>And let us not grow weary while doing good, for in due season we shall reap if we do not lose heart. </a:t>
            </a:r>
          </a:p>
          <a:p>
            <a:endParaRPr lang="en-US" sz="4000" dirty="0">
              <a:solidFill>
                <a:schemeClr val="bg1"/>
              </a:solidFill>
              <a:effectLst>
                <a:outerShdw blurRad="38100" dist="38100" dir="2700000" algn="tl">
                  <a:srgbClr val="000000">
                    <a:alpha val="43137"/>
                  </a:srgbClr>
                </a:outerShdw>
              </a:effectLst>
            </a:endParaRPr>
          </a:p>
          <a:p>
            <a:pPr algn="r"/>
            <a:r>
              <a:rPr lang="en-US" sz="3200" dirty="0" smtClean="0">
                <a:solidFill>
                  <a:schemeClr val="bg1"/>
                </a:solidFill>
                <a:effectLst>
                  <a:outerShdw blurRad="38100" dist="38100" dir="2700000" algn="tl">
                    <a:srgbClr val="000000">
                      <a:alpha val="43137"/>
                    </a:srgbClr>
                  </a:outerShdw>
                </a:effectLst>
              </a:rPr>
              <a:t>Galatians 6:9 (NKJV)</a:t>
            </a:r>
            <a:endParaRPr lang="en-US" sz="32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37818721"/>
      </p:ext>
    </p:extLst>
  </p:cSld>
  <p:clrMapOvr>
    <a:masterClrMapping/>
  </p:clrMapOvr>
  <mc:AlternateContent xmlns:mc="http://schemas.openxmlformats.org/markup-compatibility/2006">
    <mc:Choice xmlns:p14="http://schemas.microsoft.com/office/powerpoint/2010/main" Requires="p14">
      <p:transition spd="slow" p14:dur="2000" advClick="0" advTm="86399000"/>
    </mc:Choice>
    <mc:Fallback>
      <p:transition spd="slow" advClick="0" advTm="86399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Picture 1" descr="Saved Through Faith-Back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26026" y="1225076"/>
            <a:ext cx="11378046" cy="4401205"/>
          </a:xfrm>
          <a:prstGeom prst="rect">
            <a:avLst/>
          </a:prstGeom>
        </p:spPr>
        <p:txBody>
          <a:bodyPr wrap="square">
            <a:spAutoFit/>
          </a:bodyPr>
          <a:lstStyle/>
          <a:p>
            <a:r>
              <a:rPr lang="en-US" sz="4000" baseline="30000" dirty="0" smtClean="0">
                <a:solidFill>
                  <a:schemeClr val="bg1"/>
                </a:solidFill>
                <a:effectLst>
                  <a:outerShdw blurRad="38100" dist="38100" dir="2700000" algn="tl">
                    <a:srgbClr val="000000">
                      <a:alpha val="43137"/>
                    </a:srgbClr>
                  </a:outerShdw>
                </a:effectLst>
              </a:rPr>
              <a:t>19 	</a:t>
            </a:r>
            <a:r>
              <a:rPr lang="en-US" sz="4000" dirty="0" smtClean="0">
                <a:solidFill>
                  <a:schemeClr val="bg1"/>
                </a:solidFill>
                <a:effectLst>
                  <a:outerShdw blurRad="38100" dist="38100" dir="2700000" algn="tl">
                    <a:srgbClr val="000000">
                      <a:alpha val="43137"/>
                    </a:srgbClr>
                  </a:outerShdw>
                </a:effectLst>
              </a:rPr>
              <a:t>Behold, I will do a new thing,</a:t>
            </a:r>
            <a:br>
              <a:rPr lang="en-US" sz="4000" dirty="0" smtClean="0">
                <a:solidFill>
                  <a:schemeClr val="bg1"/>
                </a:solidFill>
                <a:effectLst>
                  <a:outerShdw blurRad="38100" dist="38100" dir="2700000" algn="tl">
                    <a:srgbClr val="000000">
                      <a:alpha val="43137"/>
                    </a:srgbClr>
                  </a:outerShdw>
                </a:effectLst>
              </a:rPr>
            </a:br>
            <a:r>
              <a:rPr lang="en-US" sz="4000" dirty="0" smtClean="0">
                <a:solidFill>
                  <a:schemeClr val="bg1"/>
                </a:solidFill>
                <a:effectLst>
                  <a:outerShdw blurRad="38100" dist="38100" dir="2700000" algn="tl">
                    <a:srgbClr val="000000">
                      <a:alpha val="43137"/>
                    </a:srgbClr>
                  </a:outerShdw>
                </a:effectLst>
              </a:rPr>
              <a:t>	Now it shall spring forth;</a:t>
            </a:r>
            <a:br>
              <a:rPr lang="en-US" sz="4000" dirty="0" smtClean="0">
                <a:solidFill>
                  <a:schemeClr val="bg1"/>
                </a:solidFill>
                <a:effectLst>
                  <a:outerShdw blurRad="38100" dist="38100" dir="2700000" algn="tl">
                    <a:srgbClr val="000000">
                      <a:alpha val="43137"/>
                    </a:srgbClr>
                  </a:outerShdw>
                </a:effectLst>
              </a:rPr>
            </a:br>
            <a:r>
              <a:rPr lang="en-US" sz="4000" dirty="0" smtClean="0">
                <a:solidFill>
                  <a:schemeClr val="bg1"/>
                </a:solidFill>
                <a:effectLst>
                  <a:outerShdw blurRad="38100" dist="38100" dir="2700000" algn="tl">
                    <a:srgbClr val="000000">
                      <a:alpha val="43137"/>
                    </a:srgbClr>
                  </a:outerShdw>
                </a:effectLst>
              </a:rPr>
              <a:t>	Shall you not know it?</a:t>
            </a:r>
            <a:br>
              <a:rPr lang="en-US" sz="4000" dirty="0" smtClean="0">
                <a:solidFill>
                  <a:schemeClr val="bg1"/>
                </a:solidFill>
                <a:effectLst>
                  <a:outerShdw blurRad="38100" dist="38100" dir="2700000" algn="tl">
                    <a:srgbClr val="000000">
                      <a:alpha val="43137"/>
                    </a:srgbClr>
                  </a:outerShdw>
                </a:effectLst>
              </a:rPr>
            </a:br>
            <a:r>
              <a:rPr lang="en-US" sz="4000" dirty="0" smtClean="0">
                <a:solidFill>
                  <a:schemeClr val="bg1"/>
                </a:solidFill>
                <a:effectLst>
                  <a:outerShdw blurRad="38100" dist="38100" dir="2700000" algn="tl">
                    <a:srgbClr val="000000">
                      <a:alpha val="43137"/>
                    </a:srgbClr>
                  </a:outerShdw>
                </a:effectLst>
              </a:rPr>
              <a:t>	I will even make a road in the wilderness</a:t>
            </a:r>
            <a:br>
              <a:rPr lang="en-US" sz="4000" dirty="0" smtClean="0">
                <a:solidFill>
                  <a:schemeClr val="bg1"/>
                </a:solidFill>
                <a:effectLst>
                  <a:outerShdw blurRad="38100" dist="38100" dir="2700000" algn="tl">
                    <a:srgbClr val="000000">
                      <a:alpha val="43137"/>
                    </a:srgbClr>
                  </a:outerShdw>
                </a:effectLst>
              </a:rPr>
            </a:br>
            <a:r>
              <a:rPr lang="en-US" sz="4000" dirty="0" smtClean="0">
                <a:solidFill>
                  <a:schemeClr val="bg1"/>
                </a:solidFill>
                <a:effectLst>
                  <a:outerShdw blurRad="38100" dist="38100" dir="2700000" algn="tl">
                    <a:srgbClr val="000000">
                      <a:alpha val="43137"/>
                    </a:srgbClr>
                  </a:outerShdw>
                </a:effectLst>
              </a:rPr>
              <a:t>	</a:t>
            </a:r>
            <a:r>
              <a:rPr lang="en-US" sz="4000" i="1" dirty="0" smtClean="0">
                <a:solidFill>
                  <a:schemeClr val="bg1"/>
                </a:solidFill>
                <a:effectLst>
                  <a:outerShdw blurRad="38100" dist="38100" dir="2700000" algn="tl">
                    <a:srgbClr val="000000">
                      <a:alpha val="43137"/>
                    </a:srgbClr>
                  </a:outerShdw>
                </a:effectLst>
              </a:rPr>
              <a:t>And</a:t>
            </a:r>
            <a:r>
              <a:rPr lang="en-US" sz="4000" dirty="0" smtClean="0">
                <a:solidFill>
                  <a:schemeClr val="bg1"/>
                </a:solidFill>
                <a:effectLst>
                  <a:outerShdw blurRad="38100" dist="38100" dir="2700000" algn="tl">
                    <a:srgbClr val="000000">
                      <a:alpha val="43137"/>
                    </a:srgbClr>
                  </a:outerShdw>
                </a:effectLst>
              </a:rPr>
              <a:t> rivers in the desert.</a:t>
            </a:r>
          </a:p>
          <a:p>
            <a:endParaRPr lang="en-US" sz="4000" dirty="0">
              <a:solidFill>
                <a:schemeClr val="bg1"/>
              </a:solidFill>
              <a:effectLst>
                <a:outerShdw blurRad="38100" dist="38100" dir="2700000" algn="tl">
                  <a:srgbClr val="000000">
                    <a:alpha val="43137"/>
                  </a:srgbClr>
                </a:outerShdw>
              </a:effectLst>
            </a:endParaRPr>
          </a:p>
          <a:p>
            <a:pPr algn="r"/>
            <a:r>
              <a:rPr lang="en-US" sz="3200" dirty="0" smtClean="0">
                <a:solidFill>
                  <a:schemeClr val="bg1"/>
                </a:solidFill>
                <a:effectLst>
                  <a:outerShdw blurRad="38100" dist="38100" dir="2700000" algn="tl">
                    <a:srgbClr val="000000">
                      <a:alpha val="43137"/>
                    </a:srgbClr>
                  </a:outerShdw>
                </a:effectLst>
              </a:rPr>
              <a:t>Isaiah 43:19 (NKJV)</a:t>
            </a:r>
            <a:endParaRPr lang="en-US" sz="24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65276849"/>
      </p:ext>
    </p:extLst>
  </p:cSld>
  <p:clrMapOvr>
    <a:masterClrMapping/>
  </p:clrMapOvr>
  <mc:AlternateContent xmlns:mc="http://schemas.openxmlformats.org/markup-compatibility/2006">
    <mc:Choice xmlns:p14="http://schemas.microsoft.com/office/powerpoint/2010/main" Requires="p14">
      <p:transition spd="slow" p14:dur="2000" advClick="0" advTm="86399000"/>
    </mc:Choice>
    <mc:Fallback>
      <p:transition spd="slow" advClick="0" advTm="86399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Picture 1" descr="Saved Through Faith-Back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26026" y="2222610"/>
            <a:ext cx="11378046" cy="2431435"/>
          </a:xfrm>
          <a:prstGeom prst="rect">
            <a:avLst/>
          </a:prstGeom>
        </p:spPr>
        <p:txBody>
          <a:bodyPr wrap="square">
            <a:spAutoFit/>
          </a:bodyPr>
          <a:lstStyle/>
          <a:p>
            <a:r>
              <a:rPr lang="en-US" sz="4000" baseline="30000" dirty="0" smtClean="0">
                <a:solidFill>
                  <a:schemeClr val="bg1"/>
                </a:solidFill>
                <a:effectLst>
                  <a:outerShdw blurRad="38100" dist="38100" dir="2700000" algn="tl">
                    <a:srgbClr val="000000">
                      <a:alpha val="43137"/>
                    </a:srgbClr>
                  </a:outerShdw>
                </a:effectLst>
              </a:rPr>
              <a:t>17 </a:t>
            </a:r>
            <a:r>
              <a:rPr lang="en-US" sz="4000" dirty="0" smtClean="0">
                <a:solidFill>
                  <a:schemeClr val="bg1"/>
                </a:solidFill>
                <a:effectLst>
                  <a:outerShdw blurRad="38100" dist="38100" dir="2700000" algn="tl">
                    <a:srgbClr val="000000">
                      <a:alpha val="43137"/>
                    </a:srgbClr>
                  </a:outerShdw>
                </a:effectLst>
              </a:rPr>
              <a:t>Thus also faith by itself, if it does not have works, is dead.</a:t>
            </a:r>
          </a:p>
          <a:p>
            <a:endParaRPr lang="en-US" sz="4000" dirty="0">
              <a:solidFill>
                <a:schemeClr val="bg1"/>
              </a:solidFill>
              <a:effectLst>
                <a:outerShdw blurRad="38100" dist="38100" dir="2700000" algn="tl">
                  <a:srgbClr val="000000">
                    <a:alpha val="43137"/>
                  </a:srgbClr>
                </a:outerShdw>
              </a:effectLst>
            </a:endParaRPr>
          </a:p>
          <a:p>
            <a:pPr algn="r"/>
            <a:r>
              <a:rPr lang="en-US" sz="3200" dirty="0" smtClean="0">
                <a:solidFill>
                  <a:schemeClr val="bg1"/>
                </a:solidFill>
                <a:effectLst>
                  <a:outerShdw blurRad="38100" dist="38100" dir="2700000" algn="tl">
                    <a:srgbClr val="000000">
                      <a:alpha val="43137"/>
                    </a:srgbClr>
                  </a:outerShdw>
                </a:effectLst>
              </a:rPr>
              <a:t>James 2:17 (NKJV)</a:t>
            </a:r>
            <a:endParaRPr 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67423251"/>
      </p:ext>
    </p:extLst>
  </p:cSld>
  <p:clrMapOvr>
    <a:masterClrMapping/>
  </p:clrMapOvr>
  <mc:AlternateContent xmlns:mc="http://schemas.openxmlformats.org/markup-compatibility/2006">
    <mc:Choice xmlns:p14="http://schemas.microsoft.com/office/powerpoint/2010/main" Requires="p14">
      <p:transition spd="slow" p14:dur="2000" advClick="0" advTm="86399000"/>
    </mc:Choice>
    <mc:Fallback>
      <p:transition spd="slow" advClick="0" advTm="863990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Picture 1" descr="Saved Through Faith-Back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06977" y="317943"/>
            <a:ext cx="11378046" cy="6247864"/>
          </a:xfrm>
          <a:prstGeom prst="rect">
            <a:avLst/>
          </a:prstGeom>
        </p:spPr>
        <p:txBody>
          <a:bodyPr wrap="square">
            <a:spAutoFit/>
          </a:bodyPr>
          <a:lstStyle/>
          <a:p>
            <a:r>
              <a:rPr lang="en-US" sz="4000" baseline="30000" dirty="0" smtClean="0">
                <a:solidFill>
                  <a:schemeClr val="bg1"/>
                </a:solidFill>
                <a:effectLst>
                  <a:outerShdw blurRad="38100" dist="38100" dir="2700000" algn="tl">
                    <a:srgbClr val="000000">
                      <a:alpha val="43137"/>
                    </a:srgbClr>
                  </a:outerShdw>
                </a:effectLst>
              </a:rPr>
              <a:t>27 </a:t>
            </a:r>
            <a:r>
              <a:rPr lang="en-US" sz="4000" dirty="0" smtClean="0">
                <a:solidFill>
                  <a:schemeClr val="bg1"/>
                </a:solidFill>
                <a:effectLst>
                  <a:outerShdw blurRad="38100" dist="38100" dir="2700000" algn="tl">
                    <a:srgbClr val="000000">
                      <a:alpha val="43137"/>
                    </a:srgbClr>
                  </a:outerShdw>
                </a:effectLst>
              </a:rPr>
              <a:t>But God has chosen the foolish things of the world to put to shame the wise, and God has chosen the weak things of the world to put to shame the things which are mighty; </a:t>
            </a:r>
            <a:r>
              <a:rPr lang="en-US" sz="4000" baseline="30000" dirty="0" smtClean="0">
                <a:solidFill>
                  <a:schemeClr val="bg1"/>
                </a:solidFill>
                <a:effectLst>
                  <a:outerShdw blurRad="38100" dist="38100" dir="2700000" algn="tl">
                    <a:srgbClr val="000000">
                      <a:alpha val="43137"/>
                    </a:srgbClr>
                  </a:outerShdw>
                </a:effectLst>
              </a:rPr>
              <a:t>28 </a:t>
            </a:r>
            <a:r>
              <a:rPr lang="en-US" sz="4000" dirty="0" smtClean="0">
                <a:solidFill>
                  <a:schemeClr val="bg1"/>
                </a:solidFill>
                <a:effectLst>
                  <a:outerShdw blurRad="38100" dist="38100" dir="2700000" algn="tl">
                    <a:srgbClr val="000000">
                      <a:alpha val="43137"/>
                    </a:srgbClr>
                  </a:outerShdw>
                </a:effectLst>
              </a:rPr>
              <a:t>and the base things of the world and the things which are despised God has chosen, and the things which are not, to bring to nothing the things that are, </a:t>
            </a:r>
            <a:r>
              <a:rPr lang="en-US" sz="4000" baseline="30000" dirty="0" smtClean="0">
                <a:solidFill>
                  <a:schemeClr val="bg1"/>
                </a:solidFill>
                <a:effectLst>
                  <a:outerShdw blurRad="38100" dist="38100" dir="2700000" algn="tl">
                    <a:srgbClr val="000000">
                      <a:alpha val="43137"/>
                    </a:srgbClr>
                  </a:outerShdw>
                </a:effectLst>
              </a:rPr>
              <a:t>29 </a:t>
            </a:r>
            <a:r>
              <a:rPr lang="en-US" sz="4000" dirty="0" smtClean="0">
                <a:solidFill>
                  <a:schemeClr val="bg1"/>
                </a:solidFill>
                <a:effectLst>
                  <a:outerShdw blurRad="38100" dist="38100" dir="2700000" algn="tl">
                    <a:srgbClr val="000000">
                      <a:alpha val="43137"/>
                    </a:srgbClr>
                  </a:outerShdw>
                </a:effectLst>
              </a:rPr>
              <a:t>that no flesh should glory in His presence. </a:t>
            </a:r>
          </a:p>
          <a:p>
            <a:endParaRPr lang="en-US" sz="4000" dirty="0">
              <a:solidFill>
                <a:schemeClr val="bg1"/>
              </a:solidFill>
              <a:effectLst>
                <a:outerShdw blurRad="38100" dist="38100" dir="2700000" algn="tl">
                  <a:srgbClr val="000000">
                    <a:alpha val="43137"/>
                  </a:srgbClr>
                </a:outerShdw>
              </a:effectLst>
            </a:endParaRPr>
          </a:p>
          <a:p>
            <a:pPr algn="r"/>
            <a:r>
              <a:rPr lang="en-US" sz="3200" dirty="0" smtClean="0">
                <a:solidFill>
                  <a:schemeClr val="bg1"/>
                </a:solidFill>
                <a:effectLst>
                  <a:outerShdw blurRad="38100" dist="38100" dir="2700000" algn="tl">
                    <a:srgbClr val="000000">
                      <a:alpha val="43137"/>
                    </a:srgbClr>
                  </a:outerShdw>
                </a:effectLst>
              </a:rPr>
              <a:t>1 Corinthians 1:27-29 (NKJV)</a:t>
            </a:r>
            <a:endParaRPr lang="en-US" sz="14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07825406"/>
      </p:ext>
    </p:extLst>
  </p:cSld>
  <p:clrMapOvr>
    <a:masterClrMapping/>
  </p:clrMapOvr>
  <mc:AlternateContent xmlns:mc="http://schemas.openxmlformats.org/markup-compatibility/2006">
    <mc:Choice xmlns:p14="http://schemas.microsoft.com/office/powerpoint/2010/main" Requires="p14">
      <p:transition spd="slow" p14:dur="2000" advClick="0" advTm="86399000"/>
    </mc:Choice>
    <mc:Fallback>
      <p:transition spd="slow" advClick="0" advTm="86399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Picture 1" descr="Saved Through Faith-Back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06977" y="2209087"/>
            <a:ext cx="11378046" cy="2431435"/>
          </a:xfrm>
          <a:prstGeom prst="rect">
            <a:avLst/>
          </a:prstGeom>
        </p:spPr>
        <p:txBody>
          <a:bodyPr wrap="square">
            <a:spAutoFit/>
          </a:bodyPr>
          <a:lstStyle/>
          <a:p>
            <a:r>
              <a:rPr lang="en-US" sz="4000" baseline="30000" dirty="0" smtClean="0">
                <a:solidFill>
                  <a:schemeClr val="bg1"/>
                </a:solidFill>
                <a:effectLst>
                  <a:outerShdw blurRad="38100" dist="38100" dir="2700000" algn="tl">
                    <a:srgbClr val="000000">
                      <a:alpha val="43137"/>
                    </a:srgbClr>
                  </a:outerShdw>
                </a:effectLst>
              </a:rPr>
              <a:t>7 </a:t>
            </a:r>
            <a:r>
              <a:rPr lang="en-US" sz="4000" dirty="0" smtClean="0">
                <a:solidFill>
                  <a:schemeClr val="bg1"/>
                </a:solidFill>
                <a:effectLst>
                  <a:outerShdw blurRad="38100" dist="38100" dir="2700000" algn="tl">
                    <a:srgbClr val="000000">
                      <a:alpha val="43137"/>
                    </a:srgbClr>
                  </a:outerShdw>
                </a:effectLst>
              </a:rPr>
              <a:t>But we have this treasure in earthen vessels, that the excellence of the power may be of God and not of us.</a:t>
            </a:r>
          </a:p>
          <a:p>
            <a:endParaRPr lang="en-US" sz="4000" dirty="0">
              <a:solidFill>
                <a:schemeClr val="bg1"/>
              </a:solidFill>
              <a:effectLst>
                <a:outerShdw blurRad="38100" dist="38100" dir="2700000" algn="tl">
                  <a:srgbClr val="000000">
                    <a:alpha val="43137"/>
                  </a:srgbClr>
                </a:outerShdw>
              </a:effectLst>
            </a:endParaRPr>
          </a:p>
          <a:p>
            <a:pPr algn="r"/>
            <a:r>
              <a:rPr lang="en-US" sz="3200" dirty="0" smtClean="0">
                <a:solidFill>
                  <a:schemeClr val="bg1"/>
                </a:solidFill>
                <a:effectLst>
                  <a:outerShdw blurRad="38100" dist="38100" dir="2700000" algn="tl">
                    <a:srgbClr val="000000">
                      <a:alpha val="43137"/>
                    </a:srgbClr>
                  </a:outerShdw>
                </a:effectLst>
              </a:rPr>
              <a:t>2 Corinthians 4:7 (NKJV) </a:t>
            </a:r>
            <a:endParaRPr lang="en-US" sz="11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7244896"/>
      </p:ext>
    </p:extLst>
  </p:cSld>
  <p:clrMapOvr>
    <a:masterClrMapping/>
  </p:clrMapOvr>
  <mc:AlternateContent xmlns:mc="http://schemas.openxmlformats.org/markup-compatibility/2006">
    <mc:Choice xmlns:p14="http://schemas.microsoft.com/office/powerpoint/2010/main" Requires="p14">
      <p:transition spd="slow" p14:dur="2000" advClick="0" advTm="86399000"/>
    </mc:Choice>
    <mc:Fallback>
      <p:transition spd="slow" advClick="0" advTm="863990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Picture 1" descr="Saved Through Faith-Back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9111480"/>
      </p:ext>
    </p:extLst>
  </p:cSld>
  <p:clrMapOvr>
    <a:masterClrMapping/>
  </p:clrMapOvr>
  <mc:AlternateContent xmlns:mc="http://schemas.openxmlformats.org/markup-compatibility/2006">
    <mc:Choice xmlns:p14="http://schemas.microsoft.com/office/powerpoint/2010/main" Requires="p14">
      <p:transition spd="slow" p14:dur="2000" advClick="0" advTm="86399000"/>
    </mc:Choice>
    <mc:Fallback>
      <p:transition spd="slow" advClick="0" advTm="86399000"/>
    </mc:Fallback>
  </mc:AlternateContent>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57</TotalTime>
  <Words>213</Words>
  <Application>Microsoft Office PowerPoint</Application>
  <PresentationFormat>Widescreen</PresentationFormat>
  <Paragraphs>46</Paragraphs>
  <Slides>21</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21</vt:i4>
      </vt:variant>
    </vt:vector>
  </HeadingPairs>
  <TitlesOfParts>
    <vt:vector size="29" baseType="lpstr">
      <vt:lpstr>MS PGothic</vt:lpstr>
      <vt:lpstr>Arial</vt:lpstr>
      <vt:lpstr>Britannic Bold</vt:lpstr>
      <vt:lpstr>Calibri</vt:lpstr>
      <vt:lpstr>Times New Roman</vt:lpstr>
      <vt:lpstr>1_Office Theme</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Microsoft account</cp:lastModifiedBy>
  <cp:revision>7</cp:revision>
  <dcterms:created xsi:type="dcterms:W3CDTF">2015-03-20T21:38:29Z</dcterms:created>
  <dcterms:modified xsi:type="dcterms:W3CDTF">2015-03-20T22:36:00Z</dcterms:modified>
</cp:coreProperties>
</file>