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sldIdLst>
    <p:sldId id="259"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5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showGuides="1">
      <p:cViewPr varScale="1">
        <p:scale>
          <a:sx n="84" d="100"/>
          <a:sy n="84" d="100"/>
        </p:scale>
        <p:origin x="90" y="2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E64CE5-1278-4A15-91E7-CD5DEE548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7707897"/>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E64CE5-1278-4A15-91E7-CD5DEE548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4493969"/>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CEB3C69C-E5CB-4BF7-A280-892EAA68EE49}" type="slidenum">
              <a:rPr lang="en-US" altLang="en-US">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161760165"/>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ヒラギノ角ゴ Pro W3" pitchFamily="80" charset="-128"/>
        </a:defRPr>
      </a:lvl2pPr>
      <a:lvl3pPr algn="ctr" rtl="0" fontAlgn="base">
        <a:spcBef>
          <a:spcPct val="0"/>
        </a:spcBef>
        <a:spcAft>
          <a:spcPct val="0"/>
        </a:spcAft>
        <a:defRPr sz="4400">
          <a:solidFill>
            <a:schemeClr val="tx2"/>
          </a:solidFill>
          <a:latin typeface="Arial" panose="020B0604020202020204" pitchFamily="34" charset="0"/>
          <a:ea typeface="ヒラギノ角ゴ Pro W3" pitchFamily="80" charset="-128"/>
        </a:defRPr>
      </a:lvl3pPr>
      <a:lvl4pPr algn="ctr" rtl="0" fontAlgn="base">
        <a:spcBef>
          <a:spcPct val="0"/>
        </a:spcBef>
        <a:spcAft>
          <a:spcPct val="0"/>
        </a:spcAft>
        <a:defRPr sz="4400">
          <a:solidFill>
            <a:schemeClr val="tx2"/>
          </a:solidFill>
          <a:latin typeface="Arial" panose="020B0604020202020204" pitchFamily="34" charset="0"/>
          <a:ea typeface="ヒラギノ角ゴ Pro W3" pitchFamily="80" charset="-128"/>
        </a:defRPr>
      </a:lvl4pPr>
      <a:lvl5pPr algn="ctr" rtl="0" fontAlgn="base">
        <a:spcBef>
          <a:spcPct val="0"/>
        </a:spcBef>
        <a:spcAft>
          <a:spcPct val="0"/>
        </a:spcAft>
        <a:defRPr sz="4400">
          <a:solidFill>
            <a:schemeClr val="tx2"/>
          </a:solidFill>
          <a:latin typeface="Arial" panose="020B0604020202020204" pitchFamily="34" charset="0"/>
          <a:ea typeface="ヒラギノ角ゴ Pro W3" pitchFamily="80" charset="-128"/>
        </a:defRPr>
      </a:lvl5pPr>
      <a:lvl6pPr marL="457200" algn="ctr" rtl="0" fontAlgn="base">
        <a:spcBef>
          <a:spcPct val="0"/>
        </a:spcBef>
        <a:spcAft>
          <a:spcPct val="0"/>
        </a:spcAft>
        <a:defRPr sz="4400">
          <a:solidFill>
            <a:schemeClr val="tx2"/>
          </a:solidFill>
          <a:latin typeface="Arial" panose="020B0604020202020204" pitchFamily="34" charset="0"/>
          <a:ea typeface="ヒラギノ角ゴ Pro W3" pitchFamily="80" charset="-128"/>
        </a:defRPr>
      </a:lvl6pPr>
      <a:lvl7pPr marL="914400" algn="ctr" rtl="0" fontAlgn="base">
        <a:spcBef>
          <a:spcPct val="0"/>
        </a:spcBef>
        <a:spcAft>
          <a:spcPct val="0"/>
        </a:spcAft>
        <a:defRPr sz="4400">
          <a:solidFill>
            <a:schemeClr val="tx2"/>
          </a:solidFill>
          <a:latin typeface="Arial" panose="020B0604020202020204" pitchFamily="34" charset="0"/>
          <a:ea typeface="ヒラギノ角ゴ Pro W3" pitchFamily="80" charset="-128"/>
        </a:defRPr>
      </a:lvl7pPr>
      <a:lvl8pPr marL="1371600" algn="ctr" rtl="0" fontAlgn="base">
        <a:spcBef>
          <a:spcPct val="0"/>
        </a:spcBef>
        <a:spcAft>
          <a:spcPct val="0"/>
        </a:spcAft>
        <a:defRPr sz="4400">
          <a:solidFill>
            <a:schemeClr val="tx2"/>
          </a:solidFill>
          <a:latin typeface="Arial" panose="020B0604020202020204" pitchFamily="34" charset="0"/>
          <a:ea typeface="ヒラギノ角ゴ Pro W3" pitchFamily="80" charset="-128"/>
        </a:defRPr>
      </a:lvl8pPr>
      <a:lvl9pPr marL="1828800" algn="ctr" rtl="0" fontAlgn="base">
        <a:spcBef>
          <a:spcPct val="0"/>
        </a:spcBef>
        <a:spcAft>
          <a:spcPct val="0"/>
        </a:spcAft>
        <a:defRPr sz="4400">
          <a:solidFill>
            <a:schemeClr val="tx2"/>
          </a:solidFill>
          <a:latin typeface="Arial" panose="020B0604020202020204" pitchFamily="34" charset="0"/>
          <a:ea typeface="ヒラギノ角ゴ Pro W3" pitchFamily="80" charset="-128"/>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CEB3C69C-E5CB-4BF7-A280-892EAA68EE49}" type="slidenum">
              <a:rPr lang="en-US" altLang="en-US">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078175805"/>
      </p:ext>
    </p:extLst>
  </p:cSld>
  <p:clrMap bg1="lt1" tx1="dk1" bg2="lt2" tx2="dk2" accent1="accent1" accent2="accent2" accent3="accent3" accent4="accent4" accent5="accent5" accent6="accent6" hlink="hlink" folHlink="folHlink"/>
  <p:sldLayoutIdLst>
    <p:sldLayoutId id="2147483663" r:id="rId1"/>
  </p:sldLayoutIdLst>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ヒラギノ角ゴ Pro W3" pitchFamily="80" charset="-128"/>
        </a:defRPr>
      </a:lvl2pPr>
      <a:lvl3pPr algn="ctr" rtl="0" fontAlgn="base">
        <a:spcBef>
          <a:spcPct val="0"/>
        </a:spcBef>
        <a:spcAft>
          <a:spcPct val="0"/>
        </a:spcAft>
        <a:defRPr sz="4400">
          <a:solidFill>
            <a:schemeClr val="tx2"/>
          </a:solidFill>
          <a:latin typeface="Arial" panose="020B0604020202020204" pitchFamily="34" charset="0"/>
          <a:ea typeface="ヒラギノ角ゴ Pro W3" pitchFamily="80" charset="-128"/>
        </a:defRPr>
      </a:lvl3pPr>
      <a:lvl4pPr algn="ctr" rtl="0" fontAlgn="base">
        <a:spcBef>
          <a:spcPct val="0"/>
        </a:spcBef>
        <a:spcAft>
          <a:spcPct val="0"/>
        </a:spcAft>
        <a:defRPr sz="4400">
          <a:solidFill>
            <a:schemeClr val="tx2"/>
          </a:solidFill>
          <a:latin typeface="Arial" panose="020B0604020202020204" pitchFamily="34" charset="0"/>
          <a:ea typeface="ヒラギノ角ゴ Pro W3" pitchFamily="80" charset="-128"/>
        </a:defRPr>
      </a:lvl4pPr>
      <a:lvl5pPr algn="ctr" rtl="0" fontAlgn="base">
        <a:spcBef>
          <a:spcPct val="0"/>
        </a:spcBef>
        <a:spcAft>
          <a:spcPct val="0"/>
        </a:spcAft>
        <a:defRPr sz="4400">
          <a:solidFill>
            <a:schemeClr val="tx2"/>
          </a:solidFill>
          <a:latin typeface="Arial" panose="020B0604020202020204" pitchFamily="34" charset="0"/>
          <a:ea typeface="ヒラギノ角ゴ Pro W3" pitchFamily="80" charset="-128"/>
        </a:defRPr>
      </a:lvl5pPr>
      <a:lvl6pPr marL="457200" algn="ctr" rtl="0" fontAlgn="base">
        <a:spcBef>
          <a:spcPct val="0"/>
        </a:spcBef>
        <a:spcAft>
          <a:spcPct val="0"/>
        </a:spcAft>
        <a:defRPr sz="4400">
          <a:solidFill>
            <a:schemeClr val="tx2"/>
          </a:solidFill>
          <a:latin typeface="Arial" panose="020B0604020202020204" pitchFamily="34" charset="0"/>
          <a:ea typeface="ヒラギノ角ゴ Pro W3" pitchFamily="80" charset="-128"/>
        </a:defRPr>
      </a:lvl6pPr>
      <a:lvl7pPr marL="914400" algn="ctr" rtl="0" fontAlgn="base">
        <a:spcBef>
          <a:spcPct val="0"/>
        </a:spcBef>
        <a:spcAft>
          <a:spcPct val="0"/>
        </a:spcAft>
        <a:defRPr sz="4400">
          <a:solidFill>
            <a:schemeClr val="tx2"/>
          </a:solidFill>
          <a:latin typeface="Arial" panose="020B0604020202020204" pitchFamily="34" charset="0"/>
          <a:ea typeface="ヒラギノ角ゴ Pro W3" pitchFamily="80" charset="-128"/>
        </a:defRPr>
      </a:lvl7pPr>
      <a:lvl8pPr marL="1371600" algn="ctr" rtl="0" fontAlgn="base">
        <a:spcBef>
          <a:spcPct val="0"/>
        </a:spcBef>
        <a:spcAft>
          <a:spcPct val="0"/>
        </a:spcAft>
        <a:defRPr sz="4400">
          <a:solidFill>
            <a:schemeClr val="tx2"/>
          </a:solidFill>
          <a:latin typeface="Arial" panose="020B0604020202020204" pitchFamily="34" charset="0"/>
          <a:ea typeface="ヒラギノ角ゴ Pro W3" pitchFamily="80" charset="-128"/>
        </a:defRPr>
      </a:lvl8pPr>
      <a:lvl9pPr marL="1828800" algn="ctr" rtl="0" fontAlgn="base">
        <a:spcBef>
          <a:spcPct val="0"/>
        </a:spcBef>
        <a:spcAft>
          <a:spcPct val="0"/>
        </a:spcAft>
        <a:defRPr sz="4400">
          <a:solidFill>
            <a:schemeClr val="tx2"/>
          </a:solidFill>
          <a:latin typeface="Arial" panose="020B0604020202020204" pitchFamily="34" charset="0"/>
          <a:ea typeface="ヒラギノ角ゴ Pro W3" pitchFamily="80" charset="-128"/>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3765986" y="2137678"/>
            <a:ext cx="8302273" cy="2585323"/>
          </a:xfrm>
          <a:prstGeom prst="rect">
            <a:avLst/>
          </a:prstGeom>
          <a:noFill/>
        </p:spPr>
        <p:txBody>
          <a:bodyPr wrap="none" rtlCol="0">
            <a:spAutoFit/>
          </a:bodyPr>
          <a:lstStyle/>
          <a:p>
            <a:pPr algn="ctr"/>
            <a:r>
              <a:rPr lang="en-US" sz="5400" b="1" dirty="0" smtClean="0">
                <a:ln w="12700">
                  <a:solidFill>
                    <a:schemeClr val="tx1"/>
                  </a:solidFill>
                </a:ln>
                <a:solidFill>
                  <a:schemeClr val="bg1"/>
                </a:solidFill>
                <a:effectLst>
                  <a:outerShdw blurRad="38100" dist="38100" dir="2700000" algn="tl">
                    <a:srgbClr val="000000">
                      <a:alpha val="43137"/>
                    </a:srgbClr>
                  </a:outerShdw>
                </a:effectLst>
                <a:latin typeface="Times New Roman" panose="02020603050405020304" pitchFamily="18" charset="0"/>
                <a:ea typeface="Arial Unicode MS" panose="020B0604020202020204" pitchFamily="34" charset="-128"/>
                <a:cs typeface="Times New Roman" panose="02020603050405020304" pitchFamily="18" charset="0"/>
              </a:rPr>
              <a:t>Are You Measuring Giants</a:t>
            </a:r>
          </a:p>
          <a:p>
            <a:pPr algn="ctr"/>
            <a:r>
              <a:rPr lang="en-US" sz="5400" b="1" dirty="0" smtClean="0">
                <a:ln w="12700">
                  <a:solidFill>
                    <a:schemeClr val="tx1"/>
                  </a:solidFill>
                </a:ln>
                <a:solidFill>
                  <a:schemeClr val="bg1"/>
                </a:solidFill>
                <a:effectLst>
                  <a:outerShdw blurRad="38100" dist="38100" dir="2700000" algn="tl">
                    <a:srgbClr val="000000">
                      <a:alpha val="43137"/>
                    </a:srgbClr>
                  </a:outerShdw>
                </a:effectLst>
                <a:latin typeface="Times New Roman" panose="02020603050405020304" pitchFamily="18" charset="0"/>
                <a:ea typeface="Arial Unicode MS" panose="020B0604020202020204" pitchFamily="34" charset="-128"/>
                <a:cs typeface="Times New Roman" panose="02020603050405020304" pitchFamily="18" charset="0"/>
              </a:rPr>
              <a:t> Or</a:t>
            </a:r>
          </a:p>
          <a:p>
            <a:pPr algn="ctr"/>
            <a:r>
              <a:rPr lang="en-US" sz="5400" b="1" dirty="0" smtClean="0">
                <a:ln w="12700">
                  <a:solidFill>
                    <a:schemeClr val="tx1"/>
                  </a:solidFill>
                </a:ln>
                <a:solidFill>
                  <a:schemeClr val="bg1"/>
                </a:solidFill>
                <a:effectLst>
                  <a:outerShdw blurRad="38100" dist="38100" dir="2700000" algn="tl">
                    <a:srgbClr val="000000">
                      <a:alpha val="43137"/>
                    </a:srgbClr>
                  </a:outerShdw>
                </a:effectLst>
                <a:latin typeface="Times New Roman" panose="02020603050405020304" pitchFamily="18" charset="0"/>
                <a:ea typeface="Arial Unicode MS" panose="020B0604020202020204" pitchFamily="34" charset="-128"/>
                <a:cs typeface="Times New Roman" panose="02020603050405020304" pitchFamily="18" charset="0"/>
              </a:rPr>
              <a:t> Weighing Grapes?</a:t>
            </a:r>
            <a:endParaRPr lang="en-US" sz="5400" b="1" dirty="0">
              <a:ln w="12700">
                <a:solidFill>
                  <a:schemeClr val="tx1"/>
                </a:solidFill>
              </a:ln>
              <a:solidFill>
                <a:schemeClr val="bg1"/>
              </a:solidFill>
              <a:effectLst>
                <a:outerShdw blurRad="38100" dist="38100" dir="2700000" algn="tl">
                  <a:srgbClr val="000000">
                    <a:alpha val="43137"/>
                  </a:srgbClr>
                </a:outerShdw>
              </a:effectLst>
              <a:latin typeface="Times New Roman" panose="02020603050405020304" pitchFamily="18" charset="0"/>
              <a:ea typeface="Arial Unicode MS" panose="020B0604020202020204" pitchFamily="34" charset="-128"/>
              <a:cs typeface="Times New Roman" panose="02020603050405020304" pitchFamily="18" charset="0"/>
            </a:endParaRPr>
          </a:p>
        </p:txBody>
      </p:sp>
      <p:sp>
        <p:nvSpPr>
          <p:cNvPr id="3" name="TextBox 2"/>
          <p:cNvSpPr txBox="1"/>
          <p:nvPr/>
        </p:nvSpPr>
        <p:spPr>
          <a:xfrm>
            <a:off x="8894477" y="6217920"/>
            <a:ext cx="3242362" cy="584775"/>
          </a:xfrm>
          <a:prstGeom prst="rect">
            <a:avLst/>
          </a:prstGeom>
          <a:noFill/>
        </p:spPr>
        <p:txBody>
          <a:bodyPr wrap="none" rtlCol="0">
            <a:spAutoFit/>
          </a:bodyPr>
          <a:lstStyle/>
          <a:p>
            <a:pPr algn="r"/>
            <a:r>
              <a:rPr lang="en-US" sz="32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Wayne Hartsgrove</a:t>
            </a:r>
            <a:endParaRPr lang="en-US"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45720" y="6217919"/>
            <a:ext cx="4614340" cy="584775"/>
          </a:xfrm>
          <a:prstGeom prst="rect">
            <a:avLst/>
          </a:prstGeom>
          <a:noFill/>
        </p:spPr>
        <p:txBody>
          <a:bodyPr wrap="none" rtlCol="0">
            <a:spAutoFit/>
          </a:bodyPr>
          <a:lstStyle/>
          <a:p>
            <a:r>
              <a:rPr lang="en-US" sz="32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Sunday, February 22, 2015</a:t>
            </a:r>
            <a:endParaRPr lang="en-US"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1126495"/>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14300" y="1531620"/>
            <a:ext cx="11932919" cy="3785652"/>
          </a:xfrm>
          <a:prstGeom prst="rect">
            <a:avLst/>
          </a:prstGeom>
        </p:spPr>
        <p:txBody>
          <a:bodyPr wrap="square">
            <a:spAutoFit/>
          </a:bodyPr>
          <a:lstStyle/>
          <a:p>
            <a:pPr marL="1371600" marR="0" lvl="0" indent="-1371600">
              <a:spcBef>
                <a:spcPts val="0"/>
              </a:spcBef>
              <a:spcAft>
                <a:spcPts val="0"/>
              </a:spcAft>
              <a:buFont typeface="+mj-lt"/>
              <a:buAutoNum type="arabicPeriod" startAt="2"/>
            </a:pPr>
            <a:r>
              <a:rPr lang="en-US" sz="80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These 10 spies were </a:t>
            </a:r>
            <a:r>
              <a:rPr lang="en-US" sz="8000"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measuring</a:t>
            </a:r>
            <a:r>
              <a:rPr lang="en-US" sz="80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8000"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giants</a:t>
            </a:r>
            <a:r>
              <a:rPr lang="en-US" sz="80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rather than </a:t>
            </a:r>
            <a:r>
              <a:rPr lang="en-US" sz="8000"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weighing</a:t>
            </a:r>
            <a:r>
              <a:rPr lang="en-US" sz="80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8000"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grapes</a:t>
            </a:r>
            <a:r>
              <a:rPr lang="en-US" sz="80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3992117"/>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14300" y="1531620"/>
            <a:ext cx="11932919" cy="3785652"/>
          </a:xfrm>
          <a:prstGeom prst="rect">
            <a:avLst/>
          </a:prstGeom>
        </p:spPr>
        <p:txBody>
          <a:bodyPr wrap="square">
            <a:spAutoFit/>
          </a:bodyPr>
          <a:lstStyle/>
          <a:p>
            <a:pPr marL="1371600" marR="0" lvl="0" indent="-1371600">
              <a:spcBef>
                <a:spcPts val="0"/>
              </a:spcBef>
              <a:spcAft>
                <a:spcPts val="0"/>
              </a:spcAft>
              <a:buFont typeface="+mj-lt"/>
              <a:buAutoNum type="arabicPeriod" startAt="3"/>
            </a:pPr>
            <a:r>
              <a:rPr lang="en-US" sz="80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Grapes speak of the </a:t>
            </a:r>
            <a:r>
              <a:rPr lang="en-US" sz="8000"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promises</a:t>
            </a:r>
            <a:r>
              <a:rPr lang="en-US" sz="80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8000"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provisions</a:t>
            </a:r>
            <a:r>
              <a:rPr lang="en-US" sz="80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and </a:t>
            </a:r>
            <a:r>
              <a:rPr lang="en-US" sz="8000"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blessings</a:t>
            </a:r>
            <a:r>
              <a:rPr lang="en-US" sz="80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of God.</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7298017"/>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14300" y="1531620"/>
            <a:ext cx="11932919" cy="3785652"/>
          </a:xfrm>
          <a:prstGeom prst="rect">
            <a:avLst/>
          </a:prstGeom>
        </p:spPr>
        <p:txBody>
          <a:bodyPr wrap="square">
            <a:spAutoFit/>
          </a:bodyPr>
          <a:lstStyle/>
          <a:p>
            <a:pPr marL="1371600" marR="0" lvl="0" indent="-1371600">
              <a:spcBef>
                <a:spcPts val="0"/>
              </a:spcBef>
              <a:spcAft>
                <a:spcPts val="0"/>
              </a:spcAft>
              <a:buFont typeface="+mj-lt"/>
              <a:buAutoNum type="arabicPeriod" startAt="4"/>
            </a:pPr>
            <a:r>
              <a:rPr lang="en-US" sz="80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Giants speak of the </a:t>
            </a:r>
            <a:r>
              <a:rPr lang="en-US" sz="8000"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adversaries</a:t>
            </a:r>
            <a:r>
              <a:rPr lang="en-US" sz="80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to the promises of God.</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6026968"/>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14300" y="914400"/>
            <a:ext cx="11932919" cy="5016758"/>
          </a:xfrm>
          <a:prstGeom prst="rect">
            <a:avLst/>
          </a:prstGeom>
        </p:spPr>
        <p:txBody>
          <a:bodyPr wrap="square">
            <a:spAutoFit/>
          </a:bodyPr>
          <a:lstStyle/>
          <a:p>
            <a:pPr marL="1371600" marR="0" lvl="0" indent="-1371600">
              <a:spcBef>
                <a:spcPts val="0"/>
              </a:spcBef>
              <a:spcAft>
                <a:spcPts val="0"/>
              </a:spcAft>
              <a:buFont typeface="+mj-lt"/>
              <a:buAutoNum type="arabicPeriod" startAt="5"/>
            </a:pPr>
            <a:r>
              <a:rPr lang="en-US" sz="80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Giants are employed by the </a:t>
            </a:r>
            <a:r>
              <a:rPr lang="en-US" sz="8000"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devil</a:t>
            </a:r>
            <a:r>
              <a:rPr lang="en-US" sz="80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to steal the promises of God from our lives.</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3371768"/>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14300" y="1051560"/>
            <a:ext cx="11932919" cy="4708981"/>
          </a:xfrm>
          <a:prstGeom prst="rect">
            <a:avLst/>
          </a:prstGeom>
        </p:spPr>
        <p:txBody>
          <a:bodyPr wrap="square">
            <a:spAutoFit/>
          </a:bodyPr>
          <a:lstStyle/>
          <a:p>
            <a:pPr marL="1143000" marR="0" lvl="0" indent="-1143000">
              <a:spcBef>
                <a:spcPts val="0"/>
              </a:spcBef>
              <a:spcAft>
                <a:spcPts val="0"/>
              </a:spcAft>
              <a:buFont typeface="+mj-lt"/>
              <a:buAutoNum type="arabicPeriod" startAt="6"/>
            </a:pPr>
            <a:r>
              <a:rPr lang="en-US" sz="60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Once you have tasted the </a:t>
            </a:r>
            <a:r>
              <a:rPr lang="en-US" sz="6000"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grapes</a:t>
            </a:r>
            <a:r>
              <a:rPr lang="en-US" sz="60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r>
              <a:rPr lang="en-US" sz="6000"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giants</a:t>
            </a:r>
            <a:r>
              <a:rPr lang="en-US" sz="60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don’t matter anymore; </a:t>
            </a:r>
            <a:r>
              <a:rPr lang="en-US" sz="6000"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giants</a:t>
            </a:r>
            <a:r>
              <a:rPr lang="en-US" sz="60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are just something you and I have to deal with to get to the </a:t>
            </a:r>
            <a:r>
              <a:rPr lang="en-US" sz="6000"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grapes</a:t>
            </a:r>
            <a:r>
              <a:rPr lang="en-US" sz="60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the </a:t>
            </a:r>
            <a:r>
              <a:rPr lang="en-US" sz="6000"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blessings</a:t>
            </a:r>
            <a:r>
              <a:rPr lang="en-US" sz="60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6000"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of</a:t>
            </a:r>
            <a:r>
              <a:rPr lang="en-US" sz="60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6000"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God</a:t>
            </a:r>
            <a:r>
              <a:rPr lang="en-US" sz="60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endParaRPr lang="en-US" sz="5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579638"/>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14300" y="1348740"/>
            <a:ext cx="11932919" cy="4154984"/>
          </a:xfrm>
          <a:prstGeom prst="rect">
            <a:avLst/>
          </a:prstGeom>
        </p:spPr>
        <p:txBody>
          <a:bodyPr wrap="square">
            <a:spAutoFit/>
          </a:bodyPr>
          <a:lstStyle/>
          <a:p>
            <a:pPr marL="1143000" marR="0" lvl="0" indent="-1143000">
              <a:spcBef>
                <a:spcPts val="0"/>
              </a:spcBef>
              <a:spcAft>
                <a:spcPts val="0"/>
              </a:spcAft>
              <a:buFont typeface="+mj-lt"/>
              <a:buAutoNum type="arabicPeriod" startAt="7"/>
            </a:pPr>
            <a:r>
              <a:rPr lang="en-US" sz="66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Don’t let the giants stop you from eating the grapes, especially when they are growing on your own </a:t>
            </a:r>
            <a:r>
              <a:rPr lang="en-US" sz="6600"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property</a:t>
            </a:r>
            <a:r>
              <a:rPr lang="en-US" sz="66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endParaRPr lang="en-US" sz="60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4795065"/>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14300" y="2148840"/>
            <a:ext cx="11932919" cy="2554545"/>
          </a:xfrm>
          <a:prstGeom prst="rect">
            <a:avLst/>
          </a:prstGeom>
        </p:spPr>
        <p:txBody>
          <a:bodyPr wrap="square">
            <a:spAutoFit/>
          </a:bodyPr>
          <a:lstStyle/>
          <a:p>
            <a:pPr marL="1371600" marR="0" lvl="0" indent="-1371600">
              <a:spcBef>
                <a:spcPts val="0"/>
              </a:spcBef>
              <a:spcAft>
                <a:spcPts val="0"/>
              </a:spcAft>
              <a:buFont typeface="+mj-lt"/>
              <a:buAutoNum type="arabicPeriod" startAt="8"/>
            </a:pPr>
            <a:r>
              <a:rPr lang="en-US" sz="80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You are not </a:t>
            </a:r>
            <a:r>
              <a:rPr lang="en-US" sz="8000"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trespassing</a:t>
            </a:r>
            <a:r>
              <a:rPr lang="en-US" sz="80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r>
              <a:rPr lang="en-US" sz="8000"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80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the </a:t>
            </a:r>
            <a:r>
              <a:rPr lang="en-US" sz="8000"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giants</a:t>
            </a:r>
            <a:r>
              <a:rPr lang="en-US" sz="80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are!</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7382256"/>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14300" y="2148840"/>
            <a:ext cx="11932919" cy="2554545"/>
          </a:xfrm>
          <a:prstGeom prst="rect">
            <a:avLst/>
          </a:prstGeom>
        </p:spPr>
        <p:txBody>
          <a:bodyPr wrap="square">
            <a:spAutoFit/>
          </a:bodyPr>
          <a:lstStyle/>
          <a:p>
            <a:pPr marL="1371600" marR="0" lvl="0" indent="-1371600">
              <a:spcBef>
                <a:spcPts val="0"/>
              </a:spcBef>
              <a:spcAft>
                <a:spcPts val="0"/>
              </a:spcAft>
              <a:buFont typeface="+mj-lt"/>
              <a:buAutoNum type="arabicPeriod" startAt="9"/>
            </a:pPr>
            <a:r>
              <a:rPr lang="en-US" sz="80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The devil won’t give up without a </a:t>
            </a:r>
            <a:r>
              <a:rPr lang="en-US" sz="8000"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fight</a:t>
            </a:r>
            <a:r>
              <a:rPr lang="en-US" sz="80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9909019"/>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14300" y="1531620"/>
            <a:ext cx="11932919" cy="3785652"/>
          </a:xfrm>
          <a:prstGeom prst="rect">
            <a:avLst/>
          </a:prstGeom>
        </p:spPr>
        <p:txBody>
          <a:bodyPr wrap="square">
            <a:spAutoFit/>
          </a:bodyPr>
          <a:lstStyle/>
          <a:p>
            <a:pPr marL="1371600" marR="0" lvl="0" indent="-1371600">
              <a:spcBef>
                <a:spcPts val="0"/>
              </a:spcBef>
              <a:spcAft>
                <a:spcPts val="0"/>
              </a:spcAft>
              <a:buFont typeface="+mj-lt"/>
              <a:buAutoNum type="arabicPeriod" startAt="10"/>
            </a:pPr>
            <a:r>
              <a:rPr lang="en-US" sz="80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The grapes are our reward for standing on </a:t>
            </a:r>
            <a:r>
              <a:rPr lang="en-US" sz="8000"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the</a:t>
            </a:r>
            <a:r>
              <a:rPr lang="en-US" sz="80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8000"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Word</a:t>
            </a:r>
            <a:r>
              <a:rPr lang="en-US" sz="80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8000"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of</a:t>
            </a:r>
            <a:r>
              <a:rPr lang="en-US" sz="80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8000"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God</a:t>
            </a:r>
            <a:r>
              <a:rPr lang="en-US" sz="80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6846125"/>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14300" y="914400"/>
            <a:ext cx="11932919" cy="5016758"/>
          </a:xfrm>
          <a:prstGeom prst="rect">
            <a:avLst/>
          </a:prstGeom>
        </p:spPr>
        <p:txBody>
          <a:bodyPr wrap="square">
            <a:spAutoFit/>
          </a:bodyPr>
          <a:lstStyle/>
          <a:p>
            <a:pPr algn="ctr"/>
            <a:r>
              <a:rPr lang="en-US" sz="8000" b="1" dirty="0" smtClean="0">
                <a:ln>
                  <a:solidFill>
                    <a:schemeClr val="tx1"/>
                  </a:solidFill>
                </a:ln>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STOP MEASURING GIANTS AND START WEIGHING THE GRAPES</a:t>
            </a:r>
            <a:endParaRPr lang="en-US" sz="7200" dirty="0">
              <a:ln>
                <a:solidFill>
                  <a:schemeClr val="tx1"/>
                </a:solidFill>
              </a:ln>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8342935"/>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85750" y="998696"/>
            <a:ext cx="11647170" cy="4708981"/>
          </a:xfrm>
          <a:prstGeom prst="rect">
            <a:avLst/>
          </a:prstGeom>
          <a:ln>
            <a:noFill/>
          </a:ln>
        </p:spPr>
        <p:txBody>
          <a:bodyPr wrap="square">
            <a:spAutoFit/>
          </a:bodyPr>
          <a:lstStyle/>
          <a:p>
            <a:r>
              <a:rPr lang="en-US" sz="4400" baseline="30000" dirty="0" smtClean="0">
                <a:solidFill>
                  <a:schemeClr val="bg1"/>
                </a:solidFill>
                <a:latin typeface="Times New Roman" panose="02020603050405020304" pitchFamily="18" charset="0"/>
                <a:ea typeface="Arial Unicode MS" panose="020B0604020202020204" pitchFamily="34" charset="-128"/>
                <a:cs typeface="Times New Roman" panose="02020603050405020304" pitchFamily="18" charset="0"/>
              </a:rPr>
              <a:t>13 </a:t>
            </a:r>
            <a:r>
              <a:rPr lang="en-US" sz="4400" dirty="0" smtClean="0">
                <a:solidFill>
                  <a:schemeClr val="bg1"/>
                </a:solidFill>
                <a:latin typeface="Times New Roman" panose="02020603050405020304" pitchFamily="18" charset="0"/>
                <a:ea typeface="Arial Unicode MS" panose="020B0604020202020204" pitchFamily="34" charset="-128"/>
                <a:cs typeface="Times New Roman" panose="02020603050405020304" pitchFamily="18" charset="0"/>
              </a:rPr>
              <a:t>Then He said to Abram: “Know certainly that your descendants will be strangers in a land </a:t>
            </a:r>
            <a:r>
              <a:rPr lang="en-US" sz="4400" i="1" dirty="0" smtClean="0">
                <a:solidFill>
                  <a:schemeClr val="bg1"/>
                </a:solidFill>
                <a:latin typeface="Times New Roman" panose="02020603050405020304" pitchFamily="18" charset="0"/>
                <a:ea typeface="Arial Unicode MS" panose="020B0604020202020204" pitchFamily="34" charset="-128"/>
                <a:cs typeface="Times New Roman" panose="02020603050405020304" pitchFamily="18" charset="0"/>
              </a:rPr>
              <a:t>that is</a:t>
            </a:r>
            <a:r>
              <a:rPr lang="en-US" sz="4400" dirty="0" smtClean="0">
                <a:solidFill>
                  <a:schemeClr val="bg1"/>
                </a:solidFill>
                <a:latin typeface="Times New Roman" panose="02020603050405020304" pitchFamily="18" charset="0"/>
                <a:ea typeface="Arial Unicode MS" panose="020B0604020202020204" pitchFamily="34" charset="-128"/>
                <a:cs typeface="Times New Roman" panose="02020603050405020304" pitchFamily="18" charset="0"/>
              </a:rPr>
              <a:t> not theirs, and will serve them, and they will afflict them four hundred years. </a:t>
            </a:r>
            <a:r>
              <a:rPr lang="en-US" sz="4400" baseline="30000" dirty="0" smtClean="0">
                <a:solidFill>
                  <a:schemeClr val="bg1"/>
                </a:solidFill>
                <a:latin typeface="Times New Roman" panose="02020603050405020304" pitchFamily="18" charset="0"/>
                <a:ea typeface="Arial Unicode MS" panose="020B0604020202020204" pitchFamily="34" charset="-128"/>
                <a:cs typeface="Times New Roman" panose="02020603050405020304" pitchFamily="18" charset="0"/>
              </a:rPr>
              <a:t>14 </a:t>
            </a:r>
            <a:r>
              <a:rPr lang="en-US" sz="4400" dirty="0" smtClean="0">
                <a:solidFill>
                  <a:schemeClr val="bg1"/>
                </a:solidFill>
                <a:latin typeface="Times New Roman" panose="02020603050405020304" pitchFamily="18" charset="0"/>
                <a:ea typeface="Arial Unicode MS" panose="020B0604020202020204" pitchFamily="34" charset="-128"/>
                <a:cs typeface="Times New Roman" panose="02020603050405020304" pitchFamily="18" charset="0"/>
              </a:rPr>
              <a:t>And also the nation whom they serve I will judge; afterward they shall come out with great possessions.</a:t>
            </a:r>
          </a:p>
          <a:p>
            <a:pPr algn="r"/>
            <a:r>
              <a:rPr lang="en-US" sz="3600" dirty="0" smtClean="0">
                <a:solidFill>
                  <a:schemeClr val="bg1"/>
                </a:solidFill>
                <a:latin typeface="Times New Roman" panose="02020603050405020304" pitchFamily="18" charset="0"/>
                <a:ea typeface="Arial Unicode MS" panose="020B0604020202020204" pitchFamily="34" charset="-128"/>
                <a:cs typeface="Times New Roman" panose="02020603050405020304" pitchFamily="18" charset="0"/>
              </a:rPr>
              <a:t>Genesis 15:13-14 (NKJV)</a:t>
            </a:r>
            <a:endParaRPr lang="en-US" sz="3600" dirty="0">
              <a:solidFill>
                <a:schemeClr val="bg1"/>
              </a:solidFill>
              <a:latin typeface="Times New Roman" panose="02020603050405020304" pitchFamily="18" charset="0"/>
              <a:ea typeface="Arial Unicode MS" panose="020B0604020202020204" pitchFamily="34" charset="-128"/>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51602" y="2141488"/>
            <a:ext cx="7063345" cy="2554545"/>
          </a:xfrm>
          <a:prstGeom prst="rect">
            <a:avLst/>
          </a:prstGeom>
          <a:noFill/>
        </p:spPr>
        <p:txBody>
          <a:bodyPr wrap="none" rtlCol="0">
            <a:spAutoFit/>
          </a:bodyPr>
          <a:lstStyle/>
          <a:p>
            <a:pPr algn="ctr"/>
            <a:r>
              <a:rPr lang="en-US" sz="8000" b="1" dirty="0" smtClean="0">
                <a:ln w="12700">
                  <a:solidFill>
                    <a:schemeClr val="tx1"/>
                  </a:solidFill>
                </a:ln>
                <a:solidFill>
                  <a:schemeClr val="bg1"/>
                </a:solidFill>
                <a:effectLst>
                  <a:outerShdw blurRad="38100" dist="38100" dir="2700000" algn="tl">
                    <a:srgbClr val="000000">
                      <a:alpha val="43137"/>
                    </a:srgbClr>
                  </a:outerShdw>
                </a:effectLst>
                <a:latin typeface="Times New Roman" panose="02020603050405020304" pitchFamily="18" charset="0"/>
                <a:ea typeface="Arial Unicode MS" panose="020B0604020202020204" pitchFamily="34" charset="-128"/>
                <a:cs typeface="Times New Roman" panose="02020603050405020304" pitchFamily="18" charset="0"/>
              </a:rPr>
              <a:t>Start Weighing </a:t>
            </a:r>
          </a:p>
          <a:p>
            <a:pPr algn="ctr"/>
            <a:r>
              <a:rPr lang="en-US" sz="8000" b="1" dirty="0" smtClean="0">
                <a:ln w="12700">
                  <a:solidFill>
                    <a:schemeClr val="tx1"/>
                  </a:solidFill>
                </a:ln>
                <a:solidFill>
                  <a:schemeClr val="bg1"/>
                </a:solidFill>
                <a:effectLst>
                  <a:outerShdw blurRad="38100" dist="38100" dir="2700000" algn="tl">
                    <a:srgbClr val="000000">
                      <a:alpha val="43137"/>
                    </a:srgbClr>
                  </a:outerShdw>
                </a:effectLst>
                <a:latin typeface="Times New Roman" panose="02020603050405020304" pitchFamily="18" charset="0"/>
                <a:ea typeface="Arial Unicode MS" panose="020B0604020202020204" pitchFamily="34" charset="-128"/>
                <a:cs typeface="Times New Roman" panose="02020603050405020304" pitchFamily="18" charset="0"/>
              </a:rPr>
              <a:t>the Grapes!</a:t>
            </a:r>
            <a:endParaRPr lang="en-US" sz="8000" b="1" dirty="0">
              <a:ln w="12700">
                <a:solidFill>
                  <a:schemeClr val="tx1"/>
                </a:solidFill>
              </a:ln>
              <a:solidFill>
                <a:schemeClr val="bg1"/>
              </a:solidFill>
              <a:effectLst>
                <a:outerShdw blurRad="38100" dist="38100" dir="2700000" algn="tl">
                  <a:srgbClr val="000000">
                    <a:alpha val="43137"/>
                  </a:srgbClr>
                </a:outerShdw>
              </a:effectLst>
              <a:latin typeface="Times New Roman" panose="02020603050405020304" pitchFamily="18" charset="0"/>
              <a:ea typeface="Arial Unicode MS" panose="020B0604020202020204" pitchFamily="34" charset="-128"/>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85750" y="998696"/>
            <a:ext cx="11647170" cy="769441"/>
          </a:xfrm>
          <a:prstGeom prst="rect">
            <a:avLst/>
          </a:prstGeom>
          <a:ln>
            <a:noFill/>
          </a:ln>
        </p:spPr>
        <p:txBody>
          <a:bodyPr wrap="square">
            <a:spAutoFit/>
          </a:bodyPr>
          <a:lstStyle/>
          <a:p>
            <a:r>
              <a:rPr lang="en-US" sz="4400" b="1" dirty="0" smtClean="0">
                <a:solidFill>
                  <a:schemeClr val="bg1"/>
                </a:solidFill>
                <a:latin typeface="Times New Roman" panose="02020603050405020304" pitchFamily="18" charset="0"/>
                <a:cs typeface="Times New Roman" panose="02020603050405020304" pitchFamily="18" charset="0"/>
              </a:rPr>
              <a:t>13</a:t>
            </a:r>
            <a:r>
              <a:rPr lang="en-US" sz="4400" dirty="0" smtClean="0">
                <a:solidFill>
                  <a:schemeClr val="bg1"/>
                </a:solidFill>
                <a:latin typeface="Times New Roman" panose="02020603050405020304" pitchFamily="18" charset="0"/>
                <a:cs typeface="Times New Roman" panose="02020603050405020304" pitchFamily="18" charset="0"/>
              </a:rPr>
              <a:t> And the </a:t>
            </a:r>
            <a:r>
              <a:rPr lang="en-US" sz="4400" cap="small" dirty="0" smtClean="0">
                <a:solidFill>
                  <a:schemeClr val="bg1"/>
                </a:solidFill>
                <a:effectLst/>
                <a:latin typeface="Times New Roman" panose="02020603050405020304" pitchFamily="18" charset="0"/>
                <a:cs typeface="Times New Roman" panose="02020603050405020304" pitchFamily="18" charset="0"/>
              </a:rPr>
              <a:t>Lord</a:t>
            </a:r>
            <a:r>
              <a:rPr lang="en-US" sz="4400" dirty="0" smtClean="0">
                <a:solidFill>
                  <a:schemeClr val="bg1"/>
                </a:solidFill>
                <a:latin typeface="Times New Roman" panose="02020603050405020304" pitchFamily="18" charset="0"/>
                <a:cs typeface="Times New Roman" panose="02020603050405020304" pitchFamily="18" charset="0"/>
              </a:rPr>
              <a:t> spoke to Moses, saying,</a:t>
            </a:r>
            <a:endParaRPr lang="en-US" sz="3600" dirty="0">
              <a:solidFill>
                <a:schemeClr val="bg1"/>
              </a:solidFill>
              <a:latin typeface="Times New Roman" panose="02020603050405020304" pitchFamily="18" charset="0"/>
              <a:ea typeface="Arial Unicode MS" panose="020B0604020202020204" pitchFamily="34" charset="-128"/>
              <a:cs typeface="Times New Roman" panose="02020603050405020304" pitchFamily="18" charset="0"/>
            </a:endParaRPr>
          </a:p>
        </p:txBody>
      </p:sp>
      <p:sp>
        <p:nvSpPr>
          <p:cNvPr id="3" name="Rectangle 2"/>
          <p:cNvSpPr/>
          <p:nvPr/>
        </p:nvSpPr>
        <p:spPr>
          <a:xfrm>
            <a:off x="285750" y="2028616"/>
            <a:ext cx="11384280" cy="3477875"/>
          </a:xfrm>
          <a:prstGeom prst="rect">
            <a:avLst/>
          </a:prstGeom>
        </p:spPr>
        <p:txBody>
          <a:bodyPr wrap="square">
            <a:spAutoFit/>
          </a:bodyPr>
          <a:lstStyle/>
          <a:p>
            <a:r>
              <a:rPr lang="en-US" sz="4400" baseline="30000" dirty="0" smtClean="0">
                <a:solidFill>
                  <a:schemeClr val="bg1"/>
                </a:solidFill>
                <a:latin typeface="Times New Roman" panose="02020603050405020304" pitchFamily="18" charset="0"/>
                <a:cs typeface="Times New Roman" panose="02020603050405020304" pitchFamily="18" charset="0"/>
              </a:rPr>
              <a:t>33 </a:t>
            </a:r>
            <a:r>
              <a:rPr lang="en-US" sz="4400" dirty="0" smtClean="0">
                <a:solidFill>
                  <a:schemeClr val="bg1"/>
                </a:solidFill>
                <a:latin typeface="Times New Roman" panose="02020603050405020304" pitchFamily="18" charset="0"/>
                <a:cs typeface="Times New Roman" panose="02020603050405020304" pitchFamily="18" charset="0"/>
              </a:rPr>
              <a:t>There we saw the giants (the descendants of </a:t>
            </a:r>
            <a:r>
              <a:rPr lang="en-US" sz="4400" dirty="0" err="1" smtClean="0">
                <a:solidFill>
                  <a:schemeClr val="bg1"/>
                </a:solidFill>
                <a:latin typeface="Times New Roman" panose="02020603050405020304" pitchFamily="18" charset="0"/>
                <a:cs typeface="Times New Roman" panose="02020603050405020304" pitchFamily="18" charset="0"/>
              </a:rPr>
              <a:t>Anak</a:t>
            </a:r>
            <a:r>
              <a:rPr lang="en-US" sz="4400" dirty="0" smtClean="0">
                <a:solidFill>
                  <a:schemeClr val="bg1"/>
                </a:solidFill>
                <a:latin typeface="Times New Roman" panose="02020603050405020304" pitchFamily="18" charset="0"/>
                <a:cs typeface="Times New Roman" panose="02020603050405020304" pitchFamily="18" charset="0"/>
              </a:rPr>
              <a:t> came from the giants); and we were like grasshoppers in our own sight, and so we were in their sight.”</a:t>
            </a:r>
          </a:p>
          <a:p>
            <a:pPr algn="r"/>
            <a:r>
              <a:rPr lang="en-US" sz="3600" dirty="0" smtClean="0">
                <a:solidFill>
                  <a:schemeClr val="bg1"/>
                </a:solidFill>
                <a:latin typeface="Times New Roman" panose="02020603050405020304" pitchFamily="18" charset="0"/>
                <a:cs typeface="Times New Roman" panose="02020603050405020304" pitchFamily="18" charset="0"/>
              </a:rPr>
              <a:t>Numbers 13:1, 33 (NKJV)</a:t>
            </a:r>
            <a:endParaRPr lang="en-US"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356771"/>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31470" y="1411396"/>
            <a:ext cx="11521440" cy="4031873"/>
          </a:xfrm>
          <a:prstGeom prst="rect">
            <a:avLst/>
          </a:prstGeom>
        </p:spPr>
        <p:txBody>
          <a:bodyPr wrap="square">
            <a:spAutoFit/>
          </a:bodyPr>
          <a:lstStyle/>
          <a:p>
            <a:r>
              <a:rPr lang="en-US" sz="4400" baseline="30000" dirty="0" smtClean="0">
                <a:solidFill>
                  <a:schemeClr val="bg1"/>
                </a:solidFill>
                <a:latin typeface="Times New Roman" panose="02020603050405020304" pitchFamily="18" charset="0"/>
                <a:cs typeface="Times New Roman" panose="02020603050405020304" pitchFamily="18" charset="0"/>
              </a:rPr>
              <a:t>17 </a:t>
            </a:r>
            <a:r>
              <a:rPr lang="en-US" sz="4400" dirty="0" smtClean="0">
                <a:solidFill>
                  <a:schemeClr val="bg1"/>
                </a:solidFill>
                <a:latin typeface="Times New Roman" panose="02020603050405020304" pitchFamily="18" charset="0"/>
                <a:cs typeface="Times New Roman" panose="02020603050405020304" pitchFamily="18" charset="0"/>
              </a:rPr>
              <a:t>and I have said I will bring you up out of the affliction of Egypt to the land of the Canaanites and the Hittites and the Amorites and the </a:t>
            </a:r>
            <a:r>
              <a:rPr lang="en-US" sz="4400" dirty="0" err="1" smtClean="0">
                <a:solidFill>
                  <a:schemeClr val="bg1"/>
                </a:solidFill>
                <a:latin typeface="Times New Roman" panose="02020603050405020304" pitchFamily="18" charset="0"/>
                <a:cs typeface="Times New Roman" panose="02020603050405020304" pitchFamily="18" charset="0"/>
              </a:rPr>
              <a:t>Perizzites</a:t>
            </a:r>
            <a:r>
              <a:rPr lang="en-US" sz="4400" dirty="0" smtClean="0">
                <a:solidFill>
                  <a:schemeClr val="bg1"/>
                </a:solidFill>
                <a:latin typeface="Times New Roman" panose="02020603050405020304" pitchFamily="18" charset="0"/>
                <a:cs typeface="Times New Roman" panose="02020603050405020304" pitchFamily="18" charset="0"/>
              </a:rPr>
              <a:t> and the </a:t>
            </a:r>
            <a:r>
              <a:rPr lang="en-US" sz="4400" dirty="0" err="1" smtClean="0">
                <a:solidFill>
                  <a:schemeClr val="bg1"/>
                </a:solidFill>
                <a:latin typeface="Times New Roman" panose="02020603050405020304" pitchFamily="18" charset="0"/>
                <a:cs typeface="Times New Roman" panose="02020603050405020304" pitchFamily="18" charset="0"/>
              </a:rPr>
              <a:t>Hivites</a:t>
            </a:r>
            <a:r>
              <a:rPr lang="en-US" sz="4400" dirty="0" smtClean="0">
                <a:solidFill>
                  <a:schemeClr val="bg1"/>
                </a:solidFill>
                <a:latin typeface="Times New Roman" panose="02020603050405020304" pitchFamily="18" charset="0"/>
                <a:cs typeface="Times New Roman" panose="02020603050405020304" pitchFamily="18" charset="0"/>
              </a:rPr>
              <a:t> and the </a:t>
            </a:r>
            <a:r>
              <a:rPr lang="en-US" sz="4400" dirty="0" err="1" smtClean="0">
                <a:solidFill>
                  <a:schemeClr val="bg1"/>
                </a:solidFill>
                <a:latin typeface="Times New Roman" panose="02020603050405020304" pitchFamily="18" charset="0"/>
                <a:cs typeface="Times New Roman" panose="02020603050405020304" pitchFamily="18" charset="0"/>
              </a:rPr>
              <a:t>Jebusites</a:t>
            </a:r>
            <a:r>
              <a:rPr lang="en-US" sz="4400" dirty="0" smtClean="0">
                <a:solidFill>
                  <a:schemeClr val="bg1"/>
                </a:solidFill>
                <a:latin typeface="Times New Roman" panose="02020603050405020304" pitchFamily="18" charset="0"/>
                <a:cs typeface="Times New Roman" panose="02020603050405020304" pitchFamily="18" charset="0"/>
              </a:rPr>
              <a:t>, to a land flowing with milk and honey.”’</a:t>
            </a:r>
          </a:p>
          <a:p>
            <a:pPr algn="r"/>
            <a:r>
              <a:rPr lang="en-US" sz="3600" dirty="0" smtClean="0">
                <a:solidFill>
                  <a:schemeClr val="bg1"/>
                </a:solidFill>
                <a:latin typeface="Times New Roman" panose="02020603050405020304" pitchFamily="18" charset="0"/>
                <a:cs typeface="Times New Roman" panose="02020603050405020304" pitchFamily="18" charset="0"/>
              </a:rPr>
              <a:t>Exodus 3:17 (NKJV)</a:t>
            </a:r>
            <a:endParaRPr lang="en-US"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195572"/>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31470" y="1754296"/>
            <a:ext cx="11521440" cy="3354765"/>
          </a:xfrm>
          <a:prstGeom prst="rect">
            <a:avLst/>
          </a:prstGeom>
        </p:spPr>
        <p:txBody>
          <a:bodyPr wrap="square">
            <a:spAutoFit/>
          </a:bodyPr>
          <a:lstStyle/>
          <a:p>
            <a:r>
              <a:rPr lang="en-US" sz="4400" baseline="30000" dirty="0" smtClean="0">
                <a:solidFill>
                  <a:schemeClr val="bg1"/>
                </a:solidFill>
                <a:latin typeface="Times New Roman" panose="02020603050405020304" pitchFamily="18" charset="0"/>
                <a:cs typeface="Times New Roman" panose="02020603050405020304" pitchFamily="18" charset="0"/>
              </a:rPr>
              <a:t>10 </a:t>
            </a:r>
            <a:r>
              <a:rPr lang="en-US" sz="4400" dirty="0" smtClean="0">
                <a:solidFill>
                  <a:schemeClr val="bg1"/>
                </a:solidFill>
                <a:latin typeface="Times New Roman" panose="02020603050405020304" pitchFamily="18" charset="0"/>
                <a:cs typeface="Times New Roman" panose="02020603050405020304" pitchFamily="18" charset="0"/>
              </a:rPr>
              <a:t>“So it shall be, when the </a:t>
            </a:r>
            <a:r>
              <a:rPr lang="en-US" sz="4400" cap="small" dirty="0" smtClean="0">
                <a:solidFill>
                  <a:schemeClr val="bg1"/>
                </a:solidFill>
                <a:effectLst/>
                <a:latin typeface="Times New Roman" panose="02020603050405020304" pitchFamily="18" charset="0"/>
                <a:cs typeface="Times New Roman" panose="02020603050405020304" pitchFamily="18" charset="0"/>
              </a:rPr>
              <a:t>Lord</a:t>
            </a:r>
            <a:r>
              <a:rPr lang="en-US" sz="4400" dirty="0" smtClean="0">
                <a:solidFill>
                  <a:schemeClr val="bg1"/>
                </a:solidFill>
                <a:latin typeface="Times New Roman" panose="02020603050405020304" pitchFamily="18" charset="0"/>
                <a:cs typeface="Times New Roman" panose="02020603050405020304" pitchFamily="18" charset="0"/>
              </a:rPr>
              <a:t> your God brings you into the land of which He swore to your fathers, to Abraham, Isaac, and Jacob, to give you large and beautiful cities which you did not build,</a:t>
            </a:r>
          </a:p>
          <a:p>
            <a:pPr algn="r"/>
            <a:r>
              <a:rPr lang="en-US" sz="3600" dirty="0" smtClean="0">
                <a:solidFill>
                  <a:schemeClr val="bg1"/>
                </a:solidFill>
                <a:latin typeface="Times New Roman" panose="02020603050405020304" pitchFamily="18" charset="0"/>
                <a:cs typeface="Times New Roman" panose="02020603050405020304" pitchFamily="18" charset="0"/>
              </a:rPr>
              <a:t>Deuteronomy 6:10 (NKJV)</a:t>
            </a:r>
            <a:endParaRPr lang="en-US"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5325304"/>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31470" y="1742866"/>
            <a:ext cx="11521440" cy="3354765"/>
          </a:xfrm>
          <a:prstGeom prst="rect">
            <a:avLst/>
          </a:prstGeom>
        </p:spPr>
        <p:txBody>
          <a:bodyPr wrap="square">
            <a:spAutoFit/>
          </a:bodyPr>
          <a:lstStyle/>
          <a:p>
            <a:r>
              <a:rPr lang="en-US" sz="4400" baseline="30000" dirty="0" smtClean="0">
                <a:solidFill>
                  <a:schemeClr val="bg1"/>
                </a:solidFill>
                <a:latin typeface="Times New Roman" panose="02020603050405020304" pitchFamily="18" charset="0"/>
                <a:cs typeface="Times New Roman" panose="02020603050405020304" pitchFamily="18" charset="0"/>
              </a:rPr>
              <a:t>11 </a:t>
            </a:r>
            <a:r>
              <a:rPr lang="en-US" sz="4400" dirty="0" smtClean="0">
                <a:solidFill>
                  <a:schemeClr val="bg1"/>
                </a:solidFill>
                <a:latin typeface="Times New Roman" panose="02020603050405020304" pitchFamily="18" charset="0"/>
                <a:cs typeface="Times New Roman" panose="02020603050405020304" pitchFamily="18" charset="0"/>
              </a:rPr>
              <a:t>houses full of all good things, which you did not fill, hewn-out wells which you did not dig, vineyards and olive trees which you did not plant—when you have eaten and are full— </a:t>
            </a:r>
            <a:endParaRPr lang="en-US" sz="3600" dirty="0" smtClean="0">
              <a:solidFill>
                <a:schemeClr val="bg1"/>
              </a:solidFill>
              <a:latin typeface="Times New Roman" panose="02020603050405020304" pitchFamily="18" charset="0"/>
              <a:cs typeface="Times New Roman" panose="02020603050405020304" pitchFamily="18" charset="0"/>
            </a:endParaRPr>
          </a:p>
          <a:p>
            <a:pPr algn="r"/>
            <a:r>
              <a:rPr lang="en-US" sz="3600" dirty="0" smtClean="0">
                <a:solidFill>
                  <a:schemeClr val="bg1"/>
                </a:solidFill>
                <a:latin typeface="Times New Roman" panose="02020603050405020304" pitchFamily="18" charset="0"/>
                <a:cs typeface="Times New Roman" panose="02020603050405020304" pitchFamily="18" charset="0"/>
              </a:rPr>
              <a:t>Deuteronomy 6:11 (NKJV)</a:t>
            </a:r>
            <a:endParaRPr lang="en-US"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7074287"/>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31470" y="1411396"/>
            <a:ext cx="11521440" cy="4031873"/>
          </a:xfrm>
          <a:prstGeom prst="rect">
            <a:avLst/>
          </a:prstGeom>
        </p:spPr>
        <p:txBody>
          <a:bodyPr wrap="square">
            <a:spAutoFit/>
          </a:bodyPr>
          <a:lstStyle/>
          <a:p>
            <a:r>
              <a:rPr lang="en-US" sz="4400" baseline="30000" dirty="0" smtClean="0">
                <a:solidFill>
                  <a:schemeClr val="bg1"/>
                </a:solidFill>
                <a:latin typeface="Times New Roman" panose="02020603050405020304" pitchFamily="18" charset="0"/>
                <a:cs typeface="Times New Roman" panose="02020603050405020304" pitchFamily="18" charset="0"/>
              </a:rPr>
              <a:t>12 </a:t>
            </a:r>
            <a:r>
              <a:rPr lang="en-US" sz="4400" i="1" dirty="0" smtClean="0">
                <a:solidFill>
                  <a:schemeClr val="bg1"/>
                </a:solidFill>
                <a:latin typeface="Times New Roman" panose="02020603050405020304" pitchFamily="18" charset="0"/>
                <a:cs typeface="Times New Roman" panose="02020603050405020304" pitchFamily="18" charset="0"/>
              </a:rPr>
              <a:t>then</a:t>
            </a:r>
            <a:r>
              <a:rPr lang="en-US" sz="4400" dirty="0" smtClean="0">
                <a:solidFill>
                  <a:schemeClr val="bg1"/>
                </a:solidFill>
                <a:latin typeface="Times New Roman" panose="02020603050405020304" pitchFamily="18" charset="0"/>
                <a:cs typeface="Times New Roman" panose="02020603050405020304" pitchFamily="18" charset="0"/>
              </a:rPr>
              <a:t> beware, lest you forget the </a:t>
            </a:r>
            <a:r>
              <a:rPr lang="en-US" sz="4400" cap="small" dirty="0" smtClean="0">
                <a:solidFill>
                  <a:schemeClr val="bg1"/>
                </a:solidFill>
                <a:effectLst/>
                <a:latin typeface="Times New Roman" panose="02020603050405020304" pitchFamily="18" charset="0"/>
                <a:cs typeface="Times New Roman" panose="02020603050405020304" pitchFamily="18" charset="0"/>
              </a:rPr>
              <a:t>Lord</a:t>
            </a:r>
            <a:r>
              <a:rPr lang="en-US" sz="4400" dirty="0" smtClean="0">
                <a:solidFill>
                  <a:schemeClr val="bg1"/>
                </a:solidFill>
                <a:latin typeface="Times New Roman" panose="02020603050405020304" pitchFamily="18" charset="0"/>
                <a:cs typeface="Times New Roman" panose="02020603050405020304" pitchFamily="18" charset="0"/>
              </a:rPr>
              <a:t> who brought you out of the land of Egypt, from the house of bondage. </a:t>
            </a:r>
            <a:r>
              <a:rPr lang="en-US" sz="4400" baseline="30000" dirty="0" smtClean="0">
                <a:solidFill>
                  <a:schemeClr val="bg1"/>
                </a:solidFill>
                <a:latin typeface="Times New Roman" panose="02020603050405020304" pitchFamily="18" charset="0"/>
                <a:cs typeface="Times New Roman" panose="02020603050405020304" pitchFamily="18" charset="0"/>
              </a:rPr>
              <a:t>13 </a:t>
            </a:r>
            <a:r>
              <a:rPr lang="en-US" sz="4400" dirty="0" smtClean="0">
                <a:solidFill>
                  <a:schemeClr val="bg1"/>
                </a:solidFill>
                <a:latin typeface="Times New Roman" panose="02020603050405020304" pitchFamily="18" charset="0"/>
                <a:cs typeface="Times New Roman" panose="02020603050405020304" pitchFamily="18" charset="0"/>
              </a:rPr>
              <a:t>You shall fear the </a:t>
            </a:r>
            <a:r>
              <a:rPr lang="en-US" sz="4400" cap="small" dirty="0" smtClean="0">
                <a:solidFill>
                  <a:schemeClr val="bg1"/>
                </a:solidFill>
                <a:effectLst/>
                <a:latin typeface="Times New Roman" panose="02020603050405020304" pitchFamily="18" charset="0"/>
                <a:cs typeface="Times New Roman" panose="02020603050405020304" pitchFamily="18" charset="0"/>
              </a:rPr>
              <a:t>Lord</a:t>
            </a:r>
            <a:r>
              <a:rPr lang="en-US" sz="4400" dirty="0" smtClean="0">
                <a:solidFill>
                  <a:schemeClr val="bg1"/>
                </a:solidFill>
                <a:latin typeface="Times New Roman" panose="02020603050405020304" pitchFamily="18" charset="0"/>
                <a:cs typeface="Times New Roman" panose="02020603050405020304" pitchFamily="18" charset="0"/>
              </a:rPr>
              <a:t> your God and serve Him, and shall take oaths in His name. </a:t>
            </a:r>
          </a:p>
          <a:p>
            <a:pPr algn="r"/>
            <a:r>
              <a:rPr lang="en-US" sz="3600" dirty="0" smtClean="0">
                <a:solidFill>
                  <a:schemeClr val="bg1"/>
                </a:solidFill>
                <a:latin typeface="Times New Roman" panose="02020603050405020304" pitchFamily="18" charset="0"/>
                <a:cs typeface="Times New Roman" panose="02020603050405020304" pitchFamily="18" charset="0"/>
              </a:rPr>
              <a:t>Deuteronomy 6:12-13 (NKJV)</a:t>
            </a:r>
            <a:endParaRPr lang="en-US"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9640127"/>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37209" y="1535698"/>
            <a:ext cx="4517582" cy="3785652"/>
          </a:xfrm>
          <a:prstGeom prst="rect">
            <a:avLst/>
          </a:prstGeom>
          <a:noFill/>
        </p:spPr>
        <p:txBody>
          <a:bodyPr wrap="none" rtlCol="0">
            <a:spAutoFit/>
          </a:bodyPr>
          <a:lstStyle/>
          <a:p>
            <a:pPr algn="ctr"/>
            <a:r>
              <a:rPr lang="en-US" sz="8000" b="1" dirty="0" smtClean="0">
                <a:ln w="12700">
                  <a:solidFill>
                    <a:schemeClr val="tx1"/>
                  </a:solidFill>
                </a:ln>
                <a:solidFill>
                  <a:schemeClr val="bg1"/>
                </a:solidFill>
                <a:effectLst>
                  <a:outerShdw blurRad="38100" dist="38100" dir="2700000" algn="tl">
                    <a:srgbClr val="000000">
                      <a:alpha val="43137"/>
                    </a:srgbClr>
                  </a:outerShdw>
                </a:effectLst>
                <a:latin typeface="Times New Roman" panose="02020603050405020304" pitchFamily="18" charset="0"/>
                <a:ea typeface="Arial Unicode MS" panose="020B0604020202020204" pitchFamily="34" charset="-128"/>
                <a:cs typeface="Times New Roman" panose="02020603050405020304" pitchFamily="18" charset="0"/>
              </a:rPr>
              <a:t>Questions</a:t>
            </a:r>
          </a:p>
          <a:p>
            <a:pPr algn="ctr"/>
            <a:r>
              <a:rPr lang="en-US" sz="8000" b="1" dirty="0" smtClean="0">
                <a:ln w="12700">
                  <a:solidFill>
                    <a:schemeClr val="tx1"/>
                  </a:solidFill>
                </a:ln>
                <a:solidFill>
                  <a:schemeClr val="bg1"/>
                </a:solidFill>
                <a:effectLst>
                  <a:outerShdw blurRad="38100" dist="38100" dir="2700000" algn="tl">
                    <a:srgbClr val="000000">
                      <a:alpha val="43137"/>
                    </a:srgbClr>
                  </a:outerShdw>
                </a:effectLst>
                <a:latin typeface="Times New Roman" panose="02020603050405020304" pitchFamily="18" charset="0"/>
                <a:ea typeface="Arial Unicode MS" panose="020B0604020202020204" pitchFamily="34" charset="-128"/>
                <a:cs typeface="Times New Roman" panose="02020603050405020304" pitchFamily="18" charset="0"/>
              </a:rPr>
              <a:t>&amp;</a:t>
            </a:r>
          </a:p>
          <a:p>
            <a:pPr algn="ctr"/>
            <a:r>
              <a:rPr lang="en-US" sz="8000" b="1" dirty="0" smtClean="0">
                <a:ln w="12700">
                  <a:solidFill>
                    <a:schemeClr val="tx1"/>
                  </a:solidFill>
                </a:ln>
                <a:solidFill>
                  <a:schemeClr val="bg1"/>
                </a:solidFill>
                <a:effectLst>
                  <a:outerShdw blurRad="38100" dist="38100" dir="2700000" algn="tl">
                    <a:srgbClr val="000000">
                      <a:alpha val="43137"/>
                    </a:srgbClr>
                  </a:outerShdw>
                </a:effectLst>
                <a:latin typeface="Times New Roman" panose="02020603050405020304" pitchFamily="18" charset="0"/>
                <a:ea typeface="Arial Unicode MS" panose="020B0604020202020204" pitchFamily="34" charset="-128"/>
                <a:cs typeface="Times New Roman" panose="02020603050405020304" pitchFamily="18" charset="0"/>
              </a:rPr>
              <a:t>Answers</a:t>
            </a:r>
          </a:p>
        </p:txBody>
      </p:sp>
    </p:spTree>
    <p:extLst>
      <p:ext uri="{BB962C8B-B14F-4D97-AF65-F5344CB8AC3E}">
        <p14:creationId xmlns:p14="http://schemas.microsoft.com/office/powerpoint/2010/main" val="3064502854"/>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14300" y="2137410"/>
            <a:ext cx="11932919" cy="2554545"/>
          </a:xfrm>
          <a:prstGeom prst="rect">
            <a:avLst/>
          </a:prstGeom>
        </p:spPr>
        <p:txBody>
          <a:bodyPr wrap="square">
            <a:spAutoFit/>
          </a:bodyPr>
          <a:lstStyle/>
          <a:p>
            <a:pPr marL="342900" marR="0" lvl="0" indent="-342900">
              <a:spcBef>
                <a:spcPts val="0"/>
              </a:spcBef>
              <a:spcAft>
                <a:spcPts val="0"/>
              </a:spcAft>
              <a:buFont typeface="+mj-lt"/>
              <a:buAutoNum type="arabicPeriod"/>
            </a:pPr>
            <a:r>
              <a:rPr lang="en-US" sz="80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Nevertheless in modern      	 language means </a:t>
            </a:r>
            <a:r>
              <a:rPr lang="en-US" sz="8000"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but.</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0815318"/>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ヒラギノ角ゴ Pro W3"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ヒラギノ角ゴ Pro W3"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ヒラギノ角ゴ Pro W3"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ヒラギノ角ゴ Pro W3"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183</Words>
  <Application>Microsoft Office PowerPoint</Application>
  <PresentationFormat>Widescreen</PresentationFormat>
  <Paragraphs>34</Paragraphs>
  <Slides>20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 Unicode MS</vt:lpstr>
      <vt:lpstr>ヒラギノ角ゴ Pro W3</vt:lpstr>
      <vt:lpstr>Arial</vt:lpstr>
      <vt:lpstr>Calibri</vt:lpstr>
      <vt:lpstr>Times New Roman</vt:lpstr>
      <vt:lpstr>Blank Presentation</vt:lpstr>
      <vt:lpstr>1_Blank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8</cp:revision>
  <dcterms:created xsi:type="dcterms:W3CDTF">2015-02-21T00:07:38Z</dcterms:created>
  <dcterms:modified xsi:type="dcterms:W3CDTF">2015-02-21T01:19:08Z</dcterms:modified>
</cp:coreProperties>
</file>