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6" r:id="rId3"/>
  </p:sldMasterIdLst>
  <p:sldIdLst>
    <p:sldId id="257"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259" r:id="rId22"/>
    <p:sldId id="261" r:id="rId23"/>
    <p:sldId id="267" r:id="rId24"/>
    <p:sldId id="269" r:id="rId25"/>
    <p:sldId id="268" r:id="rId26"/>
    <p:sldId id="264" r:id="rId27"/>
    <p:sldId id="266" r:id="rId28"/>
    <p:sldId id="265" r:id="rId29"/>
    <p:sldId id="263" r:id="rId30"/>
    <p:sldId id="262" r:id="rId31"/>
    <p:sldId id="270"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2" d="100"/>
          <a:sy n="92" d="100"/>
        </p:scale>
        <p:origin x="13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8688F8-A429-4FAB-9471-4E80D425AE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893025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8688F8-A429-4FAB-9471-4E80D425AE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47982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376FC2-3F72-4073-A0F3-D16BBC72FC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661695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431178D-028A-4202-B9E8-60CB44A149F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0878995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431178D-028A-4202-B9E8-60CB44A149F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87715675"/>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431178D-028A-4202-B9E8-60CB44A149F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63052726"/>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560" y="1724891"/>
            <a:ext cx="5803192" cy="1323439"/>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The Fire Will Fall </a:t>
            </a:r>
          </a:p>
          <a:p>
            <a:pPr algn="ctr"/>
            <a:r>
              <a:rPr lang="en-US" sz="40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Where The Wood Is Wet</a:t>
            </a:r>
            <a:endParaRPr lang="en-US" sz="4000" b="1" dirty="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3" name="TextBox 2"/>
          <p:cNvSpPr txBox="1"/>
          <p:nvPr/>
        </p:nvSpPr>
        <p:spPr>
          <a:xfrm>
            <a:off x="1515771" y="3140847"/>
            <a:ext cx="3228769" cy="461665"/>
          </a:xfrm>
          <a:prstGeom prst="rect">
            <a:avLst/>
          </a:prstGeom>
          <a:noFill/>
        </p:spPr>
        <p:txBody>
          <a:bodyPr wrap="non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1 Kings 18:1-39 (NIV)</a:t>
            </a:r>
          </a:p>
        </p:txBody>
      </p:sp>
      <p:sp>
        <p:nvSpPr>
          <p:cNvPr id="4" name="TextBox 3"/>
          <p:cNvSpPr txBox="1"/>
          <p:nvPr/>
        </p:nvSpPr>
        <p:spPr>
          <a:xfrm>
            <a:off x="50389" y="6349176"/>
            <a:ext cx="3741922" cy="461665"/>
          </a:xfrm>
          <a:prstGeom prst="rect">
            <a:avLst/>
          </a:prstGeom>
          <a:blipFill dpi="0" rotWithShape="1">
            <a:blip r:embed="rId3">
              <a:alphaModFix amt="50000"/>
            </a:blip>
            <a:srcRect/>
            <a:stretch>
              <a:fillRect/>
            </a:stretch>
          </a:blipFill>
        </p:spPr>
        <p:txBody>
          <a:bodyPr wrap="none" rtlCol="0">
            <a:spAutoFit/>
          </a:bodyPr>
          <a:lstStyle/>
          <a:p>
            <a:r>
              <a:rPr lang="en-US" sz="24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Sunday, January 25, 2015</a:t>
            </a:r>
          </a:p>
        </p:txBody>
      </p:sp>
      <p:sp>
        <p:nvSpPr>
          <p:cNvPr id="5" name="TextBox 4"/>
          <p:cNvSpPr txBox="1"/>
          <p:nvPr/>
        </p:nvSpPr>
        <p:spPr>
          <a:xfrm>
            <a:off x="6324094" y="6359569"/>
            <a:ext cx="2769989" cy="461665"/>
          </a:xfrm>
          <a:prstGeom prst="rect">
            <a:avLst/>
          </a:prstGeom>
          <a:blipFill dpi="0" rotWithShape="1">
            <a:blip r:embed="rId3">
              <a:alphaModFix amt="50000"/>
            </a:blip>
            <a:srcRect/>
            <a:stretch>
              <a:fillRect/>
            </a:stretch>
          </a:blipFill>
        </p:spPr>
        <p:txBody>
          <a:bodyPr wrap="none" rtlCol="0">
            <a:spAutoFit/>
          </a:bodyPr>
          <a:lstStyle/>
          <a:p>
            <a:pPr algn="r"/>
            <a:r>
              <a:rPr lang="en-US" sz="24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Wayne Hartsgrove</a:t>
            </a: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18:20-21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108543"/>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20 </a:t>
            </a:r>
            <a:r>
              <a:rPr lang="en-US" sz="2800" dirty="0" smtClean="0">
                <a:effectLst>
                  <a:outerShdw blurRad="38100" dist="38100" dir="2700000" algn="tl">
                    <a:srgbClr val="000000">
                      <a:alpha val="43137"/>
                    </a:srgbClr>
                  </a:outerShdw>
                </a:effectLst>
                <a:latin typeface="Cambria" panose="02040503050406030204" pitchFamily="18" charset="0"/>
              </a:rPr>
              <a:t>So Ahab sent word throughout all Israel and assembled the prophets on Mount Carmel. </a:t>
            </a:r>
            <a:r>
              <a:rPr lang="en-US" sz="2800" baseline="30000" dirty="0" smtClean="0">
                <a:effectLst>
                  <a:outerShdw blurRad="38100" dist="38100" dir="2700000" algn="tl">
                    <a:srgbClr val="000000">
                      <a:alpha val="43137"/>
                    </a:srgbClr>
                  </a:outerShdw>
                </a:effectLst>
                <a:latin typeface="Cambria" panose="02040503050406030204" pitchFamily="18" charset="0"/>
              </a:rPr>
              <a:t>21 </a:t>
            </a:r>
            <a:r>
              <a:rPr lang="en-US" sz="2800" dirty="0" smtClean="0">
                <a:effectLst>
                  <a:outerShdw blurRad="38100" dist="38100" dir="2700000" algn="tl">
                    <a:srgbClr val="000000">
                      <a:alpha val="43137"/>
                    </a:srgbClr>
                  </a:outerShdw>
                </a:effectLst>
                <a:latin typeface="Cambria" panose="02040503050406030204" pitchFamily="18" charset="0"/>
              </a:rPr>
              <a:t>Elijah went before the people and said, “How long will you waver between two opinions? If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is God, follow him; but if Baal is God, follow him.”</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dirty="0" smtClean="0">
                <a:effectLst>
                  <a:outerShdw blurRad="38100" dist="38100" dir="2700000" algn="tl">
                    <a:srgbClr val="000000">
                      <a:alpha val="43137"/>
                    </a:srgbClr>
                  </a:outerShdw>
                </a:effectLst>
                <a:latin typeface="Cambria" panose="02040503050406030204" pitchFamily="18" charset="0"/>
              </a:rPr>
              <a:t>But the people said nothing.</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09158228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18:22-24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4832092"/>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22 </a:t>
            </a:r>
            <a:r>
              <a:rPr lang="en-US" sz="2800" dirty="0" smtClean="0">
                <a:effectLst>
                  <a:outerShdw blurRad="38100" dist="38100" dir="2700000" algn="tl">
                    <a:srgbClr val="000000">
                      <a:alpha val="43137"/>
                    </a:srgbClr>
                  </a:outerShdw>
                </a:effectLst>
                <a:latin typeface="Cambria" panose="02040503050406030204" pitchFamily="18" charset="0"/>
              </a:rPr>
              <a:t>Then Elijah said to them, “I am the only one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’s prophets left, but Baal has four hundred and fifty prophets. </a:t>
            </a:r>
            <a:r>
              <a:rPr lang="en-US" sz="2800" baseline="30000" dirty="0" smtClean="0">
                <a:effectLst>
                  <a:outerShdw blurRad="38100" dist="38100" dir="2700000" algn="tl">
                    <a:srgbClr val="000000">
                      <a:alpha val="43137"/>
                    </a:srgbClr>
                  </a:outerShdw>
                </a:effectLst>
                <a:latin typeface="Cambria" panose="02040503050406030204" pitchFamily="18" charset="0"/>
              </a:rPr>
              <a:t>23 </a:t>
            </a:r>
            <a:r>
              <a:rPr lang="en-US" sz="2800" dirty="0" smtClean="0">
                <a:effectLst>
                  <a:outerShdw blurRad="38100" dist="38100" dir="2700000" algn="tl">
                    <a:srgbClr val="000000">
                      <a:alpha val="43137"/>
                    </a:srgbClr>
                  </a:outerShdw>
                </a:effectLst>
                <a:latin typeface="Cambria" panose="02040503050406030204" pitchFamily="18" charset="0"/>
              </a:rPr>
              <a:t>Get two bulls for us. Let Baal’s prophets choose one for themselves, and let them cut it into pieces and put it on the wood but not set fire to it. I will prepare the other bull and put it on the wood but not set fire to it. </a:t>
            </a:r>
            <a:r>
              <a:rPr lang="en-US" sz="2800" baseline="30000" dirty="0" smtClean="0">
                <a:effectLst>
                  <a:outerShdw blurRad="38100" dist="38100" dir="2700000" algn="tl">
                    <a:srgbClr val="000000">
                      <a:alpha val="43137"/>
                    </a:srgbClr>
                  </a:outerShdw>
                </a:effectLst>
                <a:latin typeface="Cambria" panose="02040503050406030204" pitchFamily="18" charset="0"/>
              </a:rPr>
              <a:t>24 </a:t>
            </a:r>
            <a:r>
              <a:rPr lang="en-US" sz="2800" dirty="0" smtClean="0">
                <a:effectLst>
                  <a:outerShdw blurRad="38100" dist="38100" dir="2700000" algn="tl">
                    <a:srgbClr val="000000">
                      <a:alpha val="43137"/>
                    </a:srgbClr>
                  </a:outerShdw>
                </a:effectLst>
                <a:latin typeface="Cambria" panose="02040503050406030204" pitchFamily="18" charset="0"/>
              </a:rPr>
              <a:t>Then you call on the name of your god, and I will call on the name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The god who answers by fire—he is God.”</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dirty="0" smtClean="0">
                <a:effectLst>
                  <a:outerShdw blurRad="38100" dist="38100" dir="2700000" algn="tl">
                    <a:srgbClr val="000000">
                      <a:alpha val="43137"/>
                    </a:srgbClr>
                  </a:outerShdw>
                </a:effectLst>
                <a:latin typeface="Cambria" panose="02040503050406030204" pitchFamily="18" charset="0"/>
              </a:rPr>
              <a:t>Then all the people said, “What you say is good.”</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423392219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18:25-26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4401205"/>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25 </a:t>
            </a:r>
            <a:r>
              <a:rPr lang="en-US" sz="2800" dirty="0" smtClean="0">
                <a:effectLst>
                  <a:outerShdw blurRad="38100" dist="38100" dir="2700000" algn="tl">
                    <a:srgbClr val="000000">
                      <a:alpha val="43137"/>
                    </a:srgbClr>
                  </a:outerShdw>
                </a:effectLst>
                <a:latin typeface="Cambria" panose="02040503050406030204" pitchFamily="18" charset="0"/>
              </a:rPr>
              <a:t>Elijah said to the prophets of Baal, “Choose one of the bulls and prepare it first, since there are so many of you. Call on the name of your god, but do not light the fire.” </a:t>
            </a:r>
            <a:r>
              <a:rPr lang="en-US" sz="2800" baseline="30000" dirty="0" smtClean="0">
                <a:effectLst>
                  <a:outerShdw blurRad="38100" dist="38100" dir="2700000" algn="tl">
                    <a:srgbClr val="000000">
                      <a:alpha val="43137"/>
                    </a:srgbClr>
                  </a:outerShdw>
                </a:effectLst>
                <a:latin typeface="Cambria" panose="02040503050406030204" pitchFamily="18" charset="0"/>
              </a:rPr>
              <a:t>26 </a:t>
            </a:r>
            <a:r>
              <a:rPr lang="en-US" sz="2800" dirty="0" smtClean="0">
                <a:effectLst>
                  <a:outerShdw blurRad="38100" dist="38100" dir="2700000" algn="tl">
                    <a:srgbClr val="000000">
                      <a:alpha val="43137"/>
                    </a:srgbClr>
                  </a:outerShdw>
                </a:effectLst>
                <a:latin typeface="Cambria" panose="02040503050406030204" pitchFamily="18" charset="0"/>
              </a:rPr>
              <a:t>So they took the bull given them and prepared it.</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dirty="0" smtClean="0">
                <a:effectLst>
                  <a:outerShdw blurRad="38100" dist="38100" dir="2700000" algn="tl">
                    <a:srgbClr val="000000">
                      <a:alpha val="43137"/>
                    </a:srgbClr>
                  </a:outerShdw>
                </a:effectLst>
                <a:latin typeface="Cambria" panose="02040503050406030204" pitchFamily="18" charset="0"/>
              </a:rPr>
              <a:t>Then they called on the name of Baal from morning till noon. “Baal, answer us!” they shouted. But there was no response; no one answered. And they danced around the altar they had made.</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62122350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18:27-29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970318"/>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27 </a:t>
            </a:r>
            <a:r>
              <a:rPr lang="en-US" sz="2800" dirty="0" smtClean="0">
                <a:effectLst>
                  <a:outerShdw blurRad="38100" dist="38100" dir="2700000" algn="tl">
                    <a:srgbClr val="000000">
                      <a:alpha val="43137"/>
                    </a:srgbClr>
                  </a:outerShdw>
                </a:effectLst>
                <a:latin typeface="Cambria" panose="02040503050406030204" pitchFamily="18" charset="0"/>
              </a:rPr>
              <a:t>At noon Elijah began to taunt them. “Shout louder!” he said. “Surely he is a god! Perhaps he is deep in thought, or busy, or traveling. Maybe he is sleeping and must be awakened.” </a:t>
            </a:r>
            <a:r>
              <a:rPr lang="en-US" sz="2800" baseline="30000" dirty="0" smtClean="0">
                <a:effectLst>
                  <a:outerShdw blurRad="38100" dist="38100" dir="2700000" algn="tl">
                    <a:srgbClr val="000000">
                      <a:alpha val="43137"/>
                    </a:srgbClr>
                  </a:outerShdw>
                </a:effectLst>
                <a:latin typeface="Cambria" panose="02040503050406030204" pitchFamily="18" charset="0"/>
              </a:rPr>
              <a:t>28 </a:t>
            </a:r>
            <a:r>
              <a:rPr lang="en-US" sz="2800" dirty="0" smtClean="0">
                <a:effectLst>
                  <a:outerShdw blurRad="38100" dist="38100" dir="2700000" algn="tl">
                    <a:srgbClr val="000000">
                      <a:alpha val="43137"/>
                    </a:srgbClr>
                  </a:outerShdw>
                </a:effectLst>
                <a:latin typeface="Cambria" panose="02040503050406030204" pitchFamily="18" charset="0"/>
              </a:rPr>
              <a:t>So they shouted louder and slashed themselves with swords and spears, as was their custom, until their blood flowed. </a:t>
            </a:r>
            <a:r>
              <a:rPr lang="en-US" sz="2800" baseline="30000" dirty="0" smtClean="0">
                <a:effectLst>
                  <a:outerShdw blurRad="38100" dist="38100" dir="2700000" algn="tl">
                    <a:srgbClr val="000000">
                      <a:alpha val="43137"/>
                    </a:srgbClr>
                  </a:outerShdw>
                </a:effectLst>
                <a:latin typeface="Cambria" panose="02040503050406030204" pitchFamily="18" charset="0"/>
              </a:rPr>
              <a:t>29 </a:t>
            </a:r>
            <a:r>
              <a:rPr lang="en-US" sz="2800" dirty="0" smtClean="0">
                <a:effectLst>
                  <a:outerShdw blurRad="38100" dist="38100" dir="2700000" algn="tl">
                    <a:srgbClr val="000000">
                      <a:alpha val="43137"/>
                    </a:srgbClr>
                  </a:outerShdw>
                </a:effectLst>
                <a:latin typeface="Cambria" panose="02040503050406030204" pitchFamily="18" charset="0"/>
              </a:rPr>
              <a:t>Midday passed, and they continued their frantic prophesying until the time for the evening sacrifice. But there was no response, no one answered, no one paid attention.</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72059009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18:30-33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5262979"/>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30 </a:t>
            </a:r>
            <a:r>
              <a:rPr lang="en-US" sz="2800" dirty="0" smtClean="0">
                <a:effectLst>
                  <a:outerShdw blurRad="38100" dist="38100" dir="2700000" algn="tl">
                    <a:srgbClr val="000000">
                      <a:alpha val="43137"/>
                    </a:srgbClr>
                  </a:outerShdw>
                </a:effectLst>
                <a:latin typeface="Cambria" panose="02040503050406030204" pitchFamily="18" charset="0"/>
              </a:rPr>
              <a:t>Then Elijah said to all the people, “Come here to me.” They came to him, and he repaired the altar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which had been torn down. </a:t>
            </a:r>
            <a:r>
              <a:rPr lang="en-US" sz="2800" baseline="30000" dirty="0" smtClean="0">
                <a:effectLst>
                  <a:outerShdw blurRad="38100" dist="38100" dir="2700000" algn="tl">
                    <a:srgbClr val="000000">
                      <a:alpha val="43137"/>
                    </a:srgbClr>
                  </a:outerShdw>
                </a:effectLst>
                <a:latin typeface="Cambria" panose="02040503050406030204" pitchFamily="18" charset="0"/>
              </a:rPr>
              <a:t>31 </a:t>
            </a:r>
            <a:r>
              <a:rPr lang="en-US" sz="2800" dirty="0" smtClean="0">
                <a:effectLst>
                  <a:outerShdw blurRad="38100" dist="38100" dir="2700000" algn="tl">
                    <a:srgbClr val="000000">
                      <a:alpha val="43137"/>
                    </a:srgbClr>
                  </a:outerShdw>
                </a:effectLst>
                <a:latin typeface="Cambria" panose="02040503050406030204" pitchFamily="18" charset="0"/>
              </a:rPr>
              <a:t>Elijah took twelve stones, one for each of the tribes descended from Jacob, to whom the word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had come, saying, “Your name shall be Israel.” </a:t>
            </a:r>
            <a:r>
              <a:rPr lang="en-US" sz="2800" baseline="30000" dirty="0" smtClean="0">
                <a:effectLst>
                  <a:outerShdw blurRad="38100" dist="38100" dir="2700000" algn="tl">
                    <a:srgbClr val="000000">
                      <a:alpha val="43137"/>
                    </a:srgbClr>
                  </a:outerShdw>
                </a:effectLst>
                <a:latin typeface="Cambria" panose="02040503050406030204" pitchFamily="18" charset="0"/>
              </a:rPr>
              <a:t>32 </a:t>
            </a:r>
            <a:r>
              <a:rPr lang="en-US" sz="2800" dirty="0" smtClean="0">
                <a:effectLst>
                  <a:outerShdw blurRad="38100" dist="38100" dir="2700000" algn="tl">
                    <a:srgbClr val="000000">
                      <a:alpha val="43137"/>
                    </a:srgbClr>
                  </a:outerShdw>
                </a:effectLst>
                <a:latin typeface="Cambria" panose="02040503050406030204" pitchFamily="18" charset="0"/>
              </a:rPr>
              <a:t>With the stones he built an altar in the name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and he dug a trench around it large enough to hold two </a:t>
            </a:r>
            <a:r>
              <a:rPr lang="en-US" sz="2800" dirty="0" err="1" smtClean="0">
                <a:effectLst>
                  <a:outerShdw blurRad="38100" dist="38100" dir="2700000" algn="tl">
                    <a:srgbClr val="000000">
                      <a:alpha val="43137"/>
                    </a:srgbClr>
                  </a:outerShdw>
                </a:effectLst>
                <a:latin typeface="Cambria" panose="02040503050406030204" pitchFamily="18" charset="0"/>
              </a:rPr>
              <a:t>seahs</a:t>
            </a:r>
            <a:r>
              <a:rPr lang="en-US" sz="2800" dirty="0" smtClean="0">
                <a:effectLst>
                  <a:outerShdw blurRad="38100" dist="38100" dir="2700000" algn="tl">
                    <a:srgbClr val="000000">
                      <a:alpha val="43137"/>
                    </a:srgbClr>
                  </a:outerShdw>
                </a:effectLst>
                <a:latin typeface="Cambria" panose="02040503050406030204" pitchFamily="18" charset="0"/>
              </a:rPr>
              <a:t> of seed. </a:t>
            </a:r>
            <a:r>
              <a:rPr lang="en-US" sz="2800" baseline="30000" dirty="0" smtClean="0">
                <a:effectLst>
                  <a:outerShdw blurRad="38100" dist="38100" dir="2700000" algn="tl">
                    <a:srgbClr val="000000">
                      <a:alpha val="43137"/>
                    </a:srgbClr>
                  </a:outerShdw>
                </a:effectLst>
                <a:latin typeface="Cambria" panose="02040503050406030204" pitchFamily="18" charset="0"/>
              </a:rPr>
              <a:t>33 </a:t>
            </a:r>
            <a:r>
              <a:rPr lang="en-US" sz="2800" dirty="0" smtClean="0">
                <a:effectLst>
                  <a:outerShdw blurRad="38100" dist="38100" dir="2700000" algn="tl">
                    <a:srgbClr val="000000">
                      <a:alpha val="43137"/>
                    </a:srgbClr>
                  </a:outerShdw>
                </a:effectLst>
                <a:latin typeface="Cambria" panose="02040503050406030204" pitchFamily="18" charset="0"/>
              </a:rPr>
              <a:t>He arranged the wood, cut the bull into pieces and laid it on the wood. Then he said to them, “Fill four large jars with water and pour it on the offering and on the wood.”</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80973956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18:34-35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2246769"/>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34 </a:t>
            </a:r>
            <a:r>
              <a:rPr lang="en-US" sz="2800" dirty="0" smtClean="0">
                <a:effectLst>
                  <a:outerShdw blurRad="38100" dist="38100" dir="2700000" algn="tl">
                    <a:srgbClr val="000000">
                      <a:alpha val="43137"/>
                    </a:srgbClr>
                  </a:outerShdw>
                </a:effectLst>
                <a:latin typeface="Cambria" panose="02040503050406030204" pitchFamily="18" charset="0"/>
              </a:rPr>
              <a:t>“Do it again,” he said, and they did it again.</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dirty="0" smtClean="0">
                <a:effectLst>
                  <a:outerShdw blurRad="38100" dist="38100" dir="2700000" algn="tl">
                    <a:srgbClr val="000000">
                      <a:alpha val="43137"/>
                    </a:srgbClr>
                  </a:outerShdw>
                </a:effectLst>
                <a:latin typeface="Cambria" panose="02040503050406030204" pitchFamily="18" charset="0"/>
              </a:rPr>
              <a:t>“Do it a third time,” he ordered, and they did it the third time. </a:t>
            </a:r>
            <a:r>
              <a:rPr lang="en-US" sz="2800" baseline="30000" dirty="0" smtClean="0">
                <a:effectLst>
                  <a:outerShdw blurRad="38100" dist="38100" dir="2700000" algn="tl">
                    <a:srgbClr val="000000">
                      <a:alpha val="43137"/>
                    </a:srgbClr>
                  </a:outerShdw>
                </a:effectLst>
                <a:latin typeface="Cambria" panose="02040503050406030204" pitchFamily="18" charset="0"/>
              </a:rPr>
              <a:t>35 </a:t>
            </a:r>
            <a:r>
              <a:rPr lang="en-US" sz="2800" dirty="0" smtClean="0">
                <a:effectLst>
                  <a:outerShdw blurRad="38100" dist="38100" dir="2700000" algn="tl">
                    <a:srgbClr val="000000">
                      <a:alpha val="43137"/>
                    </a:srgbClr>
                  </a:outerShdw>
                </a:effectLst>
                <a:latin typeface="Cambria" panose="02040503050406030204" pitchFamily="18" charset="0"/>
              </a:rPr>
              <a:t>The water ran down around the altar and even filled the trench.</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8092416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18:36-37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539430"/>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36 </a:t>
            </a:r>
            <a:r>
              <a:rPr lang="en-US" sz="2800" dirty="0" smtClean="0">
                <a:effectLst>
                  <a:outerShdw blurRad="38100" dist="38100" dir="2700000" algn="tl">
                    <a:srgbClr val="000000">
                      <a:alpha val="43137"/>
                    </a:srgbClr>
                  </a:outerShdw>
                </a:effectLst>
                <a:latin typeface="Cambria" panose="02040503050406030204" pitchFamily="18" charset="0"/>
              </a:rPr>
              <a:t>At the time of sacrifice, the prophet Elijah stepped forward and prayed: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the God of Abraham, Isaac and Israel, let it be known today that you are God in Israel and that I am your servant and have done all these things at your command. </a:t>
            </a:r>
            <a:r>
              <a:rPr lang="en-US" sz="2800" baseline="30000" dirty="0" smtClean="0">
                <a:effectLst>
                  <a:outerShdw blurRad="38100" dist="38100" dir="2700000" algn="tl">
                    <a:srgbClr val="000000">
                      <a:alpha val="43137"/>
                    </a:srgbClr>
                  </a:outerShdw>
                </a:effectLst>
                <a:latin typeface="Cambria" panose="02040503050406030204" pitchFamily="18" charset="0"/>
              </a:rPr>
              <a:t>37 </a:t>
            </a:r>
            <a:r>
              <a:rPr lang="en-US" sz="2800" dirty="0" smtClean="0">
                <a:effectLst>
                  <a:outerShdw blurRad="38100" dist="38100" dir="2700000" algn="tl">
                    <a:srgbClr val="000000">
                      <a:alpha val="43137"/>
                    </a:srgbClr>
                  </a:outerShdw>
                </a:effectLst>
                <a:latin typeface="Cambria" panose="02040503050406030204" pitchFamily="18" charset="0"/>
              </a:rPr>
              <a:t>Answer me,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answer me, so these people will know that you,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are God, and that you are turning their hearts back again.”</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69394519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18:38-39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2677656"/>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38 </a:t>
            </a:r>
            <a:r>
              <a:rPr lang="en-US" sz="2800" dirty="0" smtClean="0">
                <a:effectLst>
                  <a:outerShdw blurRad="38100" dist="38100" dir="2700000" algn="tl">
                    <a:srgbClr val="000000">
                      <a:alpha val="43137"/>
                    </a:srgbClr>
                  </a:outerShdw>
                </a:effectLst>
                <a:latin typeface="Cambria" panose="02040503050406030204" pitchFamily="18" charset="0"/>
              </a:rPr>
              <a:t>Then the fire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fell and burned up the sacrifice, the wood, the stones and the soil, and also licked up the water in the trench.</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baseline="30000" dirty="0" smtClean="0">
                <a:effectLst>
                  <a:outerShdw blurRad="38100" dist="38100" dir="2700000" algn="tl">
                    <a:srgbClr val="000000">
                      <a:alpha val="43137"/>
                    </a:srgbClr>
                  </a:outerShdw>
                </a:effectLst>
                <a:latin typeface="Cambria" panose="02040503050406030204" pitchFamily="18" charset="0"/>
              </a:rPr>
              <a:t>39 </a:t>
            </a:r>
            <a:r>
              <a:rPr lang="en-US" sz="2800" dirty="0" smtClean="0">
                <a:effectLst>
                  <a:outerShdw blurRad="38100" dist="38100" dir="2700000" algn="tl">
                    <a:srgbClr val="000000">
                      <a:alpha val="43137"/>
                    </a:srgbClr>
                  </a:outerShdw>
                </a:effectLst>
                <a:latin typeface="Cambria" panose="02040503050406030204" pitchFamily="18" charset="0"/>
              </a:rPr>
              <a:t>When all the people saw this, they fell prostrate and cried,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—he is God!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—he is God!”</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29838670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1133905"/>
            <a:ext cx="7897087" cy="2308324"/>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QUESTIONS</a:t>
            </a:r>
          </a:p>
          <a:p>
            <a:pPr algn="ctr"/>
            <a:r>
              <a:rPr lang="en-US" sz="4800" b="1" dirty="0" smtClean="0">
                <a:effectLst>
                  <a:outerShdw blurRad="38100" dist="38100" dir="2700000" algn="tl">
                    <a:srgbClr val="000000">
                      <a:alpha val="43137"/>
                    </a:srgbClr>
                  </a:outerShdw>
                </a:effectLst>
                <a:latin typeface="Cambria" panose="02040503050406030204" pitchFamily="18" charset="0"/>
              </a:rPr>
              <a:t>&amp;</a:t>
            </a:r>
          </a:p>
          <a:p>
            <a:pPr algn="ctr"/>
            <a:r>
              <a:rPr lang="en-US" sz="4800" b="1" dirty="0" smtClean="0">
                <a:effectLst>
                  <a:outerShdw blurRad="38100" dist="38100" dir="2700000" algn="tl">
                    <a:srgbClr val="000000">
                      <a:alpha val="43137"/>
                    </a:srgbClr>
                  </a:outerShdw>
                </a:effectLst>
                <a:latin typeface="Cambria" panose="02040503050406030204" pitchFamily="18" charset="0"/>
              </a:rPr>
              <a:t>ANSWERS</a:t>
            </a:r>
            <a:endParaRPr lang="en-US" sz="48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98576517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0" y="41564"/>
            <a:ext cx="607860" cy="707886"/>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latin typeface="Cambria" panose="02040503050406030204" pitchFamily="18" charset="0"/>
              </a:rPr>
              <a:t>1.</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58477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Memorize Romans 12:1 on your own.</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6" name="Rectangle 5"/>
          <p:cNvSpPr/>
          <p:nvPr/>
        </p:nvSpPr>
        <p:spPr>
          <a:xfrm>
            <a:off x="1007922" y="1479699"/>
            <a:ext cx="7138553" cy="2554545"/>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latin typeface="Cambria" panose="02040503050406030204" pitchFamily="18" charset="0"/>
              </a:rPr>
              <a:t>12</a:t>
            </a:r>
            <a:r>
              <a:rPr lang="en-US" sz="3200" dirty="0" smtClean="0">
                <a:effectLst>
                  <a:outerShdw blurRad="38100" dist="38100" dir="2700000" algn="tl">
                    <a:srgbClr val="000000">
                      <a:alpha val="43137"/>
                    </a:srgbClr>
                  </a:outerShdw>
                </a:effectLst>
                <a:latin typeface="Cambria" panose="02040503050406030204" pitchFamily="18" charset="0"/>
              </a:rPr>
              <a:t> Therefore, I urge you, brothers and sisters, in view of God’s mercy, to offer your bodies as a living sacrifice, holy and pleasing to God—this is your true and proper worship. </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18:1-3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539430"/>
          </a:xfrm>
          <a:prstGeom prst="rect">
            <a:avLst/>
          </a:prstGeom>
          <a:blipFill dpi="0" rotWithShape="1">
            <a:blip r:embed="rId3">
              <a:alphaModFix amt="50000"/>
            </a:blip>
            <a:srcRect/>
            <a:stretch>
              <a:fillRect/>
            </a:stretch>
          </a:blipFill>
        </p:spPr>
        <p:txBody>
          <a:bodyPr wrap="square">
            <a:spAutoFit/>
          </a:bodyPr>
          <a:lstStyle/>
          <a:p>
            <a:r>
              <a:rPr lang="en-US" sz="2800" b="1" dirty="0" smtClean="0">
                <a:effectLst>
                  <a:outerShdw blurRad="38100" dist="38100" dir="2700000" algn="tl">
                    <a:srgbClr val="000000">
                      <a:alpha val="43137"/>
                    </a:srgbClr>
                  </a:outerShdw>
                </a:effectLst>
                <a:latin typeface="Cambria" panose="02040503050406030204" pitchFamily="18" charset="0"/>
              </a:rPr>
              <a:t>18 </a:t>
            </a:r>
            <a:r>
              <a:rPr lang="en-US" sz="2800" dirty="0" smtClean="0">
                <a:effectLst>
                  <a:outerShdw blurRad="38100" dist="38100" dir="2700000" algn="tl">
                    <a:srgbClr val="000000">
                      <a:alpha val="43137"/>
                    </a:srgbClr>
                  </a:outerShdw>
                </a:effectLst>
                <a:latin typeface="Cambria" panose="02040503050406030204" pitchFamily="18" charset="0"/>
              </a:rPr>
              <a:t>After a long time, in the third year, the word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came to Elijah: “Go and present yourself to Ahab, and I will send rain on the land.” </a:t>
            </a:r>
            <a:r>
              <a:rPr lang="en-US" sz="2800" baseline="30000" dirty="0" smtClean="0">
                <a:effectLst>
                  <a:outerShdw blurRad="38100" dist="38100" dir="2700000" algn="tl">
                    <a:srgbClr val="000000">
                      <a:alpha val="43137"/>
                    </a:srgbClr>
                  </a:outerShdw>
                </a:effectLst>
                <a:latin typeface="Cambria" panose="02040503050406030204" pitchFamily="18" charset="0"/>
              </a:rPr>
              <a:t>2 </a:t>
            </a:r>
            <a:r>
              <a:rPr lang="en-US" sz="2800" dirty="0" smtClean="0">
                <a:effectLst>
                  <a:outerShdw blurRad="38100" dist="38100" dir="2700000" algn="tl">
                    <a:srgbClr val="000000">
                      <a:alpha val="43137"/>
                    </a:srgbClr>
                  </a:outerShdw>
                </a:effectLst>
                <a:latin typeface="Cambria" panose="02040503050406030204" pitchFamily="18" charset="0"/>
              </a:rPr>
              <a:t>So Elijah went to present himself to Ahab.</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dirty="0" smtClean="0">
                <a:effectLst>
                  <a:outerShdw blurRad="38100" dist="38100" dir="2700000" algn="tl">
                    <a:srgbClr val="000000">
                      <a:alpha val="43137"/>
                    </a:srgbClr>
                  </a:outerShdw>
                </a:effectLst>
                <a:latin typeface="Cambria" panose="02040503050406030204" pitchFamily="18" charset="0"/>
              </a:rPr>
              <a:t>Now the famine was severe in Samaria, </a:t>
            </a:r>
            <a:r>
              <a:rPr lang="en-US" sz="2800" baseline="30000" dirty="0" smtClean="0">
                <a:effectLst>
                  <a:outerShdw blurRad="38100" dist="38100" dir="2700000" algn="tl">
                    <a:srgbClr val="000000">
                      <a:alpha val="43137"/>
                    </a:srgbClr>
                  </a:outerShdw>
                </a:effectLst>
                <a:latin typeface="Cambria" panose="02040503050406030204" pitchFamily="18" charset="0"/>
              </a:rPr>
              <a:t>3 </a:t>
            </a:r>
            <a:r>
              <a:rPr lang="en-US" sz="2800" dirty="0" smtClean="0">
                <a:effectLst>
                  <a:outerShdw blurRad="38100" dist="38100" dir="2700000" algn="tl">
                    <a:srgbClr val="000000">
                      <a:alpha val="43137"/>
                    </a:srgbClr>
                  </a:outerShdw>
                </a:effectLst>
                <a:latin typeface="Cambria" panose="02040503050406030204" pitchFamily="18" charset="0"/>
              </a:rPr>
              <a:t>and Ahab had summoned Obadiah, his palace administrator. (Obadiah was a devout believer in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74756940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2</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1077218"/>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Elijah took how many stones </a:t>
            </a:r>
          </a:p>
          <a:p>
            <a:pPr algn="ctr"/>
            <a:r>
              <a:rPr lang="en-US" sz="3200" b="1" dirty="0" smtClean="0">
                <a:effectLst>
                  <a:outerShdw blurRad="38100" dist="38100" dir="2700000" algn="tl">
                    <a:srgbClr val="000000">
                      <a:alpha val="43137"/>
                    </a:srgbClr>
                  </a:outerShdw>
                </a:effectLst>
                <a:latin typeface="Cambria" panose="02040503050406030204" pitchFamily="18" charset="0"/>
              </a:rPr>
              <a:t>to build the altar? </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3995306" y="2404489"/>
            <a:ext cx="1153387" cy="1015663"/>
          </a:xfrm>
          <a:prstGeom prst="rect">
            <a:avLst/>
          </a:prstGeom>
        </p:spPr>
        <p:txBody>
          <a:bodyPr wrap="square">
            <a:spAutoFit/>
          </a:bodyPr>
          <a:lstStyle/>
          <a:p>
            <a:pPr algn="ctr"/>
            <a:r>
              <a:rPr lang="en-US" sz="6000" b="1" dirty="0" smtClean="0">
                <a:solidFill>
                  <a:srgbClr val="C00000"/>
                </a:solidFill>
                <a:effectLst>
                  <a:outerShdw blurRad="38100" dist="38100" dir="2700000" algn="tl">
                    <a:srgbClr val="000000">
                      <a:alpha val="43137"/>
                    </a:srgbClr>
                  </a:outerShdw>
                </a:effectLst>
                <a:latin typeface="Cambria" panose="02040503050406030204" pitchFamily="18" charset="0"/>
              </a:rPr>
              <a:t>12</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41799523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3</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58477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What did these stones represent? </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1165085" y="2398993"/>
            <a:ext cx="6824226" cy="1015663"/>
          </a:xfrm>
          <a:prstGeom prst="rect">
            <a:avLst/>
          </a:prstGeom>
        </p:spPr>
        <p:txBody>
          <a:bodyPr wrap="square">
            <a:spAutoFit/>
          </a:bodyPr>
          <a:lstStyle/>
          <a:p>
            <a:pPr algn="ctr"/>
            <a:r>
              <a:rPr lang="en-US" sz="6000" b="1" dirty="0" smtClean="0">
                <a:solidFill>
                  <a:srgbClr val="C00000"/>
                </a:solidFill>
                <a:effectLst>
                  <a:outerShdw blurRad="38100" dist="38100" dir="2700000" algn="tl">
                    <a:srgbClr val="000000">
                      <a:alpha val="43137"/>
                    </a:srgbClr>
                  </a:outerShdw>
                </a:effectLst>
                <a:latin typeface="Cambria" panose="02040503050406030204" pitchFamily="18" charset="0"/>
              </a:rPr>
              <a:t>12 tribes of Israel</a:t>
            </a:r>
            <a:r>
              <a:rPr lang="en-US" sz="6000" dirty="0" smtClean="0">
                <a:solidFill>
                  <a:srgbClr val="C00000"/>
                </a:solidFill>
                <a:effectLst>
                  <a:outerShdw blurRad="38100" dist="38100" dir="2700000" algn="tl">
                    <a:srgbClr val="000000">
                      <a:alpha val="43137"/>
                    </a:srgbClr>
                  </a:outerShdw>
                </a:effectLst>
                <a:latin typeface="Cambria" panose="02040503050406030204" pitchFamily="18" charset="0"/>
              </a:rPr>
              <a:t> </a:t>
            </a:r>
            <a:endParaRPr lang="en-US" sz="6000" b="1" dirty="0">
              <a:solidFill>
                <a:srgbClr val="C000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71401965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4</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1077218"/>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Were the stones that Elijah used to build the altar designed by any tool? </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3768004" y="1826668"/>
            <a:ext cx="1607990" cy="1015663"/>
          </a:xfrm>
          <a:prstGeom prst="rect">
            <a:avLst/>
          </a:prstGeom>
        </p:spPr>
        <p:txBody>
          <a:bodyPr wrap="square">
            <a:spAutoFit/>
          </a:bodyPr>
          <a:lstStyle/>
          <a:p>
            <a:pPr algn="ctr"/>
            <a:r>
              <a:rPr lang="en-US" sz="6000" b="1" dirty="0" smtClean="0">
                <a:solidFill>
                  <a:srgbClr val="C00000"/>
                </a:solidFill>
                <a:effectLst>
                  <a:outerShdw blurRad="38100" dist="38100" dir="2700000" algn="tl">
                    <a:srgbClr val="000000">
                      <a:alpha val="43137"/>
                    </a:srgbClr>
                  </a:outerShdw>
                </a:effectLst>
                <a:latin typeface="Cambria" panose="02040503050406030204" pitchFamily="18" charset="0"/>
              </a:rPr>
              <a:t>NO</a:t>
            </a:r>
            <a:r>
              <a:rPr lang="en-US" sz="3200" dirty="0" smtClean="0">
                <a:effectLst>
                  <a:outerShdw blurRad="38100" dist="38100" dir="2700000" algn="tl">
                    <a:srgbClr val="000000">
                      <a:alpha val="43137"/>
                    </a:srgbClr>
                  </a:outerShdw>
                </a:effectLst>
                <a:latin typeface="Cambria" panose="02040503050406030204" pitchFamily="18" charset="0"/>
              </a:rPr>
              <a:t> </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5" name="Rectangle 4"/>
          <p:cNvSpPr/>
          <p:nvPr/>
        </p:nvSpPr>
        <p:spPr>
          <a:xfrm>
            <a:off x="494868" y="2911963"/>
            <a:ext cx="8154263" cy="138499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Why?</a:t>
            </a:r>
            <a:r>
              <a:rPr lang="en-US" sz="3200" dirty="0" smtClean="0">
                <a:effectLst>
                  <a:outerShdw blurRad="38100" dist="38100" dir="2700000" algn="tl">
                    <a:srgbClr val="000000">
                      <a:alpha val="43137"/>
                    </a:srgbClr>
                  </a:outerShdw>
                </a:effectLst>
                <a:latin typeface="Cambria" panose="02040503050406030204" pitchFamily="18" charset="0"/>
              </a:rPr>
              <a:t> </a:t>
            </a:r>
          </a:p>
          <a:p>
            <a:pPr algn="ctr"/>
            <a:endParaRPr lang="en-US" sz="1200" dirty="0" smtClean="0">
              <a:effectLst>
                <a:outerShdw blurRad="38100" dist="38100" dir="2700000" algn="tl">
                  <a:srgbClr val="000000">
                    <a:alpha val="43137"/>
                  </a:srgbClr>
                </a:outerShdw>
              </a:effectLst>
              <a:latin typeface="Cambria" panose="02040503050406030204" pitchFamily="18" charset="0"/>
            </a:endParaRPr>
          </a:p>
          <a:p>
            <a:pPr algn="ctr"/>
            <a:r>
              <a:rPr lang="en-US" sz="4000" b="1" dirty="0" smtClean="0">
                <a:solidFill>
                  <a:srgbClr val="C00000"/>
                </a:solidFill>
                <a:effectLst>
                  <a:outerShdw blurRad="38100" dist="38100" dir="2700000" algn="tl">
                    <a:srgbClr val="000000">
                      <a:alpha val="43137"/>
                    </a:srgbClr>
                  </a:outerShdw>
                </a:effectLst>
                <a:latin typeface="Cambria" panose="02040503050406030204" pitchFamily="18" charset="0"/>
              </a:rPr>
              <a:t>Because that would pollute them.</a:t>
            </a:r>
            <a:endParaRPr lang="en-US" sz="4000" b="1" dirty="0">
              <a:solidFill>
                <a:srgbClr val="C000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33937520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5</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58477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1 Peter 5:5 (ESV)</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1007922" y="1479699"/>
            <a:ext cx="7138553" cy="2554545"/>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5 </a:t>
            </a:r>
            <a:r>
              <a:rPr lang="en-US" sz="3200" dirty="0" smtClean="0">
                <a:effectLst>
                  <a:outerShdw blurRad="38100" dist="38100" dir="2700000" algn="tl">
                    <a:srgbClr val="000000">
                      <a:alpha val="43137"/>
                    </a:srgbClr>
                  </a:outerShdw>
                </a:effectLst>
                <a:latin typeface="Cambria" panose="02040503050406030204" pitchFamily="18" charset="0"/>
              </a:rPr>
              <a:t>Likewise, you who are younger, be subject to the elders. Clothe yourselves, all of you, with humility toward one another, for “God </a:t>
            </a:r>
            <a:r>
              <a:rPr lang="en-US" sz="3200" u="sng" dirty="0" smtClean="0">
                <a:solidFill>
                  <a:srgbClr val="C00000"/>
                </a:solidFill>
                <a:effectLst>
                  <a:outerShdw blurRad="38100" dist="38100" dir="2700000" algn="tl">
                    <a:srgbClr val="000000">
                      <a:alpha val="43137"/>
                    </a:srgbClr>
                  </a:outerShdw>
                </a:effectLst>
                <a:latin typeface="Cambria" panose="02040503050406030204" pitchFamily="18" charset="0"/>
              </a:rPr>
              <a:t>opposes</a:t>
            </a:r>
            <a:r>
              <a:rPr lang="en-US" sz="3200" dirty="0" smtClean="0">
                <a:effectLst>
                  <a:outerShdw blurRad="38100" dist="38100" dir="2700000" algn="tl">
                    <a:srgbClr val="000000">
                      <a:alpha val="43137"/>
                    </a:srgbClr>
                  </a:outerShdw>
                </a:effectLst>
                <a:latin typeface="Cambria" panose="02040503050406030204" pitchFamily="18" charset="0"/>
              </a:rPr>
              <a:t> the </a:t>
            </a:r>
            <a:r>
              <a:rPr lang="en-US" sz="3200" u="sng" dirty="0" smtClean="0">
                <a:solidFill>
                  <a:srgbClr val="C00000"/>
                </a:solidFill>
                <a:effectLst>
                  <a:outerShdw blurRad="38100" dist="38100" dir="2700000" algn="tl">
                    <a:srgbClr val="000000">
                      <a:alpha val="43137"/>
                    </a:srgbClr>
                  </a:outerShdw>
                </a:effectLst>
                <a:latin typeface="Cambria" panose="02040503050406030204" pitchFamily="18" charset="0"/>
              </a:rPr>
              <a:t>proud</a:t>
            </a:r>
            <a:r>
              <a:rPr lang="en-US" sz="3200" dirty="0" smtClean="0">
                <a:effectLst>
                  <a:outerShdw blurRad="38100" dist="38100" dir="2700000" algn="tl">
                    <a:srgbClr val="000000">
                      <a:alpha val="43137"/>
                    </a:srgbClr>
                  </a:outerShdw>
                </a:effectLst>
                <a:latin typeface="Cambria" panose="02040503050406030204" pitchFamily="18" charset="0"/>
              </a:rPr>
              <a:t> but gives </a:t>
            </a:r>
            <a:r>
              <a:rPr lang="en-US" sz="3200" u="sng" dirty="0" smtClean="0">
                <a:solidFill>
                  <a:srgbClr val="C00000"/>
                </a:solidFill>
                <a:effectLst>
                  <a:outerShdw blurRad="38100" dist="38100" dir="2700000" algn="tl">
                    <a:srgbClr val="000000">
                      <a:alpha val="43137"/>
                    </a:srgbClr>
                  </a:outerShdw>
                </a:effectLst>
                <a:latin typeface="Cambria" panose="02040503050406030204" pitchFamily="18" charset="0"/>
              </a:rPr>
              <a:t>grace</a:t>
            </a:r>
            <a:r>
              <a:rPr lang="en-US" sz="3200" dirty="0" smtClean="0">
                <a:solidFill>
                  <a:srgbClr val="C00000"/>
                </a:solidFill>
                <a:effectLst>
                  <a:outerShdw blurRad="38100" dist="38100" dir="2700000" algn="tl">
                    <a:srgbClr val="000000">
                      <a:alpha val="43137"/>
                    </a:srgbClr>
                  </a:outerShdw>
                </a:effectLst>
                <a:latin typeface="Cambria" panose="02040503050406030204" pitchFamily="18" charset="0"/>
              </a:rPr>
              <a:t> </a:t>
            </a:r>
            <a:r>
              <a:rPr lang="en-US" sz="3200" dirty="0" smtClean="0">
                <a:effectLst>
                  <a:outerShdw blurRad="38100" dist="38100" dir="2700000" algn="tl">
                    <a:srgbClr val="000000">
                      <a:alpha val="43137"/>
                    </a:srgbClr>
                  </a:outerShdw>
                </a:effectLst>
                <a:latin typeface="Cambria" panose="02040503050406030204" pitchFamily="18" charset="0"/>
              </a:rPr>
              <a:t>to the humble.”</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406258664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6</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1077218"/>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If we really want to experience a move of God in 2015</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1165085" y="1858662"/>
            <a:ext cx="6824226" cy="1938992"/>
          </a:xfrm>
          <a:prstGeom prst="rect">
            <a:avLst/>
          </a:prstGeom>
        </p:spPr>
        <p:txBody>
          <a:bodyPr wrap="square">
            <a:spAutoFit/>
          </a:bodyPr>
          <a:lstStyle/>
          <a:p>
            <a:pPr algn="ctr"/>
            <a:r>
              <a:rPr lang="en-US" sz="6000" b="1" dirty="0" smtClean="0">
                <a:solidFill>
                  <a:srgbClr val="C00000"/>
                </a:solidFill>
                <a:effectLst>
                  <a:outerShdw blurRad="38100" dist="38100" dir="2700000" algn="tl">
                    <a:srgbClr val="000000">
                      <a:alpha val="43137"/>
                    </a:srgbClr>
                  </a:outerShdw>
                </a:effectLst>
                <a:latin typeface="Cambria" panose="02040503050406030204" pitchFamily="18" charset="0"/>
              </a:rPr>
              <a:t>its going to cost us something.</a:t>
            </a:r>
            <a:endParaRPr lang="en-US" sz="6000" b="1" dirty="0">
              <a:solidFill>
                <a:srgbClr val="C000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54254590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7</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2410699" y="749450"/>
            <a:ext cx="4322614" cy="1938992"/>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A </a:t>
            </a:r>
            <a:r>
              <a:rPr lang="en-US" sz="6000" b="1" u="sng" dirty="0" smtClean="0">
                <a:solidFill>
                  <a:srgbClr val="C00000"/>
                </a:solidFill>
                <a:effectLst>
                  <a:outerShdw blurRad="38100" dist="38100" dir="2700000" algn="tl">
                    <a:srgbClr val="000000">
                      <a:alpha val="43137"/>
                    </a:srgbClr>
                  </a:outerShdw>
                </a:effectLst>
                <a:latin typeface="Cambria" panose="02040503050406030204" pitchFamily="18" charset="0"/>
              </a:rPr>
              <a:t>fire</a:t>
            </a:r>
            <a:r>
              <a:rPr lang="en-US" sz="6000" b="1" dirty="0" smtClean="0">
                <a:solidFill>
                  <a:srgbClr val="C00000"/>
                </a:solidFill>
                <a:effectLst>
                  <a:outerShdw blurRad="38100" dist="38100" dir="2700000" algn="tl">
                    <a:srgbClr val="000000">
                      <a:alpha val="43137"/>
                    </a:srgbClr>
                  </a:outerShdw>
                </a:effectLst>
                <a:latin typeface="Cambria" panose="02040503050406030204" pitchFamily="18" charset="0"/>
              </a:rPr>
              <a:t> </a:t>
            </a:r>
            <a:r>
              <a:rPr lang="en-US" sz="3200" b="1" dirty="0" smtClean="0">
                <a:effectLst>
                  <a:outerShdw blurRad="38100" dist="38100" dir="2700000" algn="tl">
                    <a:srgbClr val="000000">
                      <a:alpha val="43137"/>
                    </a:srgbClr>
                  </a:outerShdw>
                </a:effectLst>
                <a:latin typeface="Cambria" panose="02040503050406030204" pitchFamily="18" charset="0"/>
              </a:rPr>
              <a:t>fell where the wood was </a:t>
            </a:r>
            <a:r>
              <a:rPr lang="en-US" sz="6000" b="1" u="sng" dirty="0" smtClean="0">
                <a:solidFill>
                  <a:srgbClr val="C00000"/>
                </a:solidFill>
                <a:effectLst>
                  <a:outerShdw blurRad="38100" dist="38100" dir="2700000" algn="tl">
                    <a:srgbClr val="000000">
                      <a:alpha val="43137"/>
                    </a:srgbClr>
                  </a:outerShdw>
                </a:effectLst>
                <a:latin typeface="Cambria" panose="02040503050406030204" pitchFamily="18" charset="0"/>
              </a:rPr>
              <a:t>wet</a:t>
            </a:r>
            <a:r>
              <a:rPr lang="en-US" sz="3200" b="1" dirty="0" smtClean="0">
                <a:effectLst>
                  <a:outerShdw blurRad="38100" dist="38100" dir="2700000" algn="tl">
                    <a:srgbClr val="000000">
                      <a:alpha val="43137"/>
                    </a:srgbClr>
                  </a:outerShdw>
                </a:effectLst>
                <a:latin typeface="Cambria" panose="02040503050406030204" pitchFamily="18" charset="0"/>
              </a:rPr>
              <a:t>.</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41296297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8</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150810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We used to call the altar the </a:t>
            </a:r>
            <a:r>
              <a:rPr lang="en-US" sz="6000" b="1" u="sng" dirty="0" smtClean="0">
                <a:solidFill>
                  <a:srgbClr val="C00000"/>
                </a:solidFill>
                <a:effectLst>
                  <a:outerShdw blurRad="38100" dist="38100" dir="2700000" algn="tl">
                    <a:srgbClr val="000000">
                      <a:alpha val="43137"/>
                    </a:srgbClr>
                  </a:outerShdw>
                </a:effectLst>
                <a:latin typeface="Cambria" panose="02040503050406030204" pitchFamily="18" charset="0"/>
              </a:rPr>
              <a:t>mourner’s bench</a:t>
            </a:r>
            <a:r>
              <a:rPr lang="en-US" sz="3200" b="1" dirty="0" smtClean="0">
                <a:effectLst>
                  <a:outerShdw blurRad="38100" dist="38100" dir="2700000" algn="tl">
                    <a:srgbClr val="000000">
                      <a:alpha val="43137"/>
                    </a:srgbClr>
                  </a:outerShdw>
                </a:effectLst>
                <a:latin typeface="Cambria" panose="02040503050406030204" pitchFamily="18" charset="0"/>
              </a:rPr>
              <a:t>.</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66716917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751" y="41564"/>
            <a:ext cx="607859" cy="707886"/>
          </a:xfrm>
          <a:prstGeom prst="rect">
            <a:avLst/>
          </a:prstGeom>
          <a:noFill/>
        </p:spPr>
        <p:txBody>
          <a:bodyPr wrap="none" rtlCol="0">
            <a:spAutoFit/>
          </a:bodyPr>
          <a:lstStyle/>
          <a:p>
            <a:pPr algn="ctr"/>
            <a:r>
              <a:rPr lang="en-US" sz="4000" b="1" dirty="0">
                <a:effectLst>
                  <a:outerShdw blurRad="38100" dist="38100" dir="2700000" algn="tl">
                    <a:srgbClr val="000000">
                      <a:alpha val="43137"/>
                    </a:srgbClr>
                  </a:outerShdw>
                </a:effectLst>
                <a:latin typeface="Cambria" panose="02040503050406030204" pitchFamily="18" charset="0"/>
              </a:rPr>
              <a:t>9</a:t>
            </a:r>
            <a:r>
              <a:rPr lang="en-US" sz="4000" b="1" dirty="0" smtClean="0">
                <a:effectLst>
                  <a:outerShdw blurRad="38100" dist="38100" dir="2700000" algn="tl">
                    <a:srgbClr val="000000">
                      <a:alpha val="43137"/>
                    </a:srgbClr>
                  </a:outerShdw>
                </a:effectLst>
                <a:latin typeface="Cambria" panose="02040503050406030204" pitchFamily="18" charset="0"/>
              </a:rPr>
              <a:t>.</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58477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Acts 6:4 (KJV)</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1007922" y="1479699"/>
            <a:ext cx="7387933" cy="1077218"/>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4 </a:t>
            </a:r>
            <a:r>
              <a:rPr lang="en-US" sz="3200" dirty="0" smtClean="0">
                <a:effectLst>
                  <a:outerShdw blurRad="38100" dist="38100" dir="2700000" algn="tl">
                    <a:srgbClr val="000000">
                      <a:alpha val="43137"/>
                    </a:srgbClr>
                  </a:outerShdw>
                </a:effectLst>
                <a:latin typeface="Cambria" panose="02040503050406030204" pitchFamily="18" charset="0"/>
              </a:rPr>
              <a:t>But we will give ourselves continually to </a:t>
            </a:r>
            <a:r>
              <a:rPr lang="en-US" sz="3200" u="sng" dirty="0" smtClean="0">
                <a:solidFill>
                  <a:srgbClr val="C00000"/>
                </a:solidFill>
                <a:effectLst>
                  <a:outerShdw blurRad="38100" dist="38100" dir="2700000" algn="tl">
                    <a:srgbClr val="000000">
                      <a:alpha val="43137"/>
                    </a:srgbClr>
                  </a:outerShdw>
                </a:effectLst>
                <a:latin typeface="Cambria" panose="02040503050406030204" pitchFamily="18" charset="0"/>
              </a:rPr>
              <a:t>prayer</a:t>
            </a:r>
            <a:r>
              <a:rPr lang="en-US" sz="3200" dirty="0" smtClean="0">
                <a:effectLst>
                  <a:outerShdw blurRad="38100" dist="38100" dir="2700000" algn="tl">
                    <a:srgbClr val="000000">
                      <a:alpha val="43137"/>
                    </a:srgbClr>
                  </a:outerShdw>
                </a:effectLst>
                <a:latin typeface="Cambria" panose="02040503050406030204" pitchFamily="18" charset="0"/>
              </a:rPr>
              <a:t>, and to the ministry of the </a:t>
            </a:r>
            <a:r>
              <a:rPr lang="en-US" sz="3200" u="sng" dirty="0" smtClean="0">
                <a:solidFill>
                  <a:srgbClr val="C00000"/>
                </a:solidFill>
                <a:effectLst>
                  <a:outerShdw blurRad="38100" dist="38100" dir="2700000" algn="tl">
                    <a:srgbClr val="000000">
                      <a:alpha val="43137"/>
                    </a:srgbClr>
                  </a:outerShdw>
                </a:effectLst>
                <a:latin typeface="Cambria" panose="02040503050406030204" pitchFamily="18" charset="0"/>
              </a:rPr>
              <a:t>word</a:t>
            </a:r>
            <a:r>
              <a:rPr lang="en-US" sz="3200" dirty="0" smtClean="0">
                <a:effectLst>
                  <a:outerShdw blurRad="38100" dist="38100" dir="2700000" algn="tl">
                    <a:srgbClr val="000000">
                      <a:alpha val="43137"/>
                    </a:srgbClr>
                  </a:outerShdw>
                </a:effectLst>
                <a:latin typeface="Cambria" panose="02040503050406030204" pitchFamily="18" charset="0"/>
              </a:rPr>
              <a:t>.</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429246014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939" y="41564"/>
            <a:ext cx="912430" cy="707886"/>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latin typeface="Cambria" panose="02040503050406030204" pitchFamily="18" charset="0"/>
              </a:rPr>
              <a:t>10.</a:t>
            </a:r>
            <a:endParaRPr lang="en-US" sz="40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007922" y="749450"/>
            <a:ext cx="7138553" cy="150810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The supernatural fire of God falls on a </a:t>
            </a:r>
            <a:r>
              <a:rPr lang="en-US" sz="6000" b="1" u="sng" dirty="0" smtClean="0">
                <a:solidFill>
                  <a:srgbClr val="C00000"/>
                </a:solidFill>
                <a:effectLst>
                  <a:outerShdw blurRad="38100" dist="38100" dir="2700000" algn="tl">
                    <a:srgbClr val="000000">
                      <a:alpha val="43137"/>
                    </a:srgbClr>
                  </a:outerShdw>
                </a:effectLst>
                <a:latin typeface="Cambria" panose="02040503050406030204" pitchFamily="18" charset="0"/>
              </a:rPr>
              <a:t>praying</a:t>
            </a:r>
            <a:r>
              <a:rPr lang="en-US" sz="6000" b="1" dirty="0" smtClean="0">
                <a:solidFill>
                  <a:srgbClr val="C00000"/>
                </a:solidFill>
                <a:effectLst>
                  <a:outerShdw blurRad="38100" dist="38100" dir="2700000" algn="tl">
                    <a:srgbClr val="000000">
                      <a:alpha val="43137"/>
                    </a:srgbClr>
                  </a:outerShdw>
                </a:effectLst>
                <a:latin typeface="Cambria" panose="02040503050406030204" pitchFamily="18" charset="0"/>
              </a:rPr>
              <a:t> </a:t>
            </a:r>
            <a:r>
              <a:rPr lang="en-US" sz="3200" b="1" dirty="0" smtClean="0">
                <a:effectLst>
                  <a:outerShdw blurRad="38100" dist="38100" dir="2700000" algn="tl">
                    <a:srgbClr val="000000">
                      <a:alpha val="43137"/>
                    </a:srgbClr>
                  </a:outerShdw>
                </a:effectLst>
                <a:latin typeface="Cambria" panose="02040503050406030204" pitchFamily="18" charset="0"/>
              </a:rPr>
              <a:t>church.</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58765106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07922" y="74036"/>
            <a:ext cx="7138553"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Romans 12:1 (HCSB)</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1219924"/>
            <a:ext cx="8250382" cy="2062103"/>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latin typeface="Cambria" panose="02040503050406030204" pitchFamily="18" charset="0"/>
              </a:rPr>
              <a:t>12</a:t>
            </a:r>
            <a:r>
              <a:rPr lang="en-US" sz="3200" dirty="0" smtClean="0">
                <a:effectLst>
                  <a:outerShdw blurRad="38100" dist="38100" dir="2700000" algn="tl">
                    <a:srgbClr val="000000">
                      <a:alpha val="43137"/>
                    </a:srgbClr>
                  </a:outerShdw>
                </a:effectLst>
                <a:latin typeface="Cambria" panose="02040503050406030204" pitchFamily="18" charset="0"/>
              </a:rPr>
              <a:t> Therefore, brothers, by the mercies of God, I urge you to present your bodies as a living sacrifice, holy and pleasing to God; this is your spiritual worship.</a:t>
            </a:r>
            <a:endParaRPr lang="en-US" sz="32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17637215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18:4-5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539430"/>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4 </a:t>
            </a:r>
            <a:r>
              <a:rPr lang="en-US" sz="2800" dirty="0" smtClean="0">
                <a:effectLst>
                  <a:outerShdw blurRad="38100" dist="38100" dir="2700000" algn="tl">
                    <a:srgbClr val="000000">
                      <a:alpha val="43137"/>
                    </a:srgbClr>
                  </a:outerShdw>
                </a:effectLst>
                <a:latin typeface="Cambria" panose="02040503050406030204" pitchFamily="18" charset="0"/>
              </a:rPr>
              <a:t>While Jezebel was killing off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’s prophets, Obadiah had taken a hundred prophets and hidden them in two caves, fifty in each, and had supplied them with food and water.) </a:t>
            </a:r>
            <a:r>
              <a:rPr lang="en-US" sz="2800" baseline="30000" dirty="0" smtClean="0">
                <a:effectLst>
                  <a:outerShdw blurRad="38100" dist="38100" dir="2700000" algn="tl">
                    <a:srgbClr val="000000">
                      <a:alpha val="43137"/>
                    </a:srgbClr>
                  </a:outerShdw>
                </a:effectLst>
                <a:latin typeface="Cambria" panose="02040503050406030204" pitchFamily="18" charset="0"/>
              </a:rPr>
              <a:t>5 </a:t>
            </a:r>
            <a:r>
              <a:rPr lang="en-US" sz="2800" dirty="0" smtClean="0">
                <a:effectLst>
                  <a:outerShdw blurRad="38100" dist="38100" dir="2700000" algn="tl">
                    <a:srgbClr val="000000">
                      <a:alpha val="43137"/>
                    </a:srgbClr>
                  </a:outerShdw>
                </a:effectLst>
                <a:latin typeface="Cambria" panose="02040503050406030204" pitchFamily="18" charset="0"/>
              </a:rPr>
              <a:t>Ahab had said to Obadiah, “Go through the land to all the springs and valleys. Maybe we can find some grass to keep the horses and mules alive so we will not have to kill any of our animals.” </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99394133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07922" y="74036"/>
            <a:ext cx="7138553"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Malachi 3:7 (HCSB)</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1219924"/>
            <a:ext cx="8250382" cy="3046988"/>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7 </a:t>
            </a:r>
            <a:r>
              <a:rPr lang="en-US" sz="3200" dirty="0" smtClean="0">
                <a:effectLst>
                  <a:outerShdw blurRad="38100" dist="38100" dir="2700000" algn="tl">
                    <a:srgbClr val="000000">
                      <a:alpha val="43137"/>
                    </a:srgbClr>
                  </a:outerShdw>
                </a:effectLst>
                <a:latin typeface="Cambria" panose="02040503050406030204" pitchFamily="18" charset="0"/>
              </a:rPr>
              <a:t>“Since the days of your fathers, you have turned from My statutes; you have not kept them. Return to Me, and I will return to you,” says the </a:t>
            </a:r>
            <a:r>
              <a:rPr lang="en-US" sz="3200" cap="small" dirty="0" smtClean="0">
                <a:effectLst>
                  <a:outerShdw blurRad="38100" dist="38100" dir="2700000" algn="tl">
                    <a:srgbClr val="000000">
                      <a:alpha val="43137"/>
                    </a:srgbClr>
                  </a:outerShdw>
                </a:effectLst>
                <a:latin typeface="Cambria" panose="02040503050406030204" pitchFamily="18" charset="0"/>
              </a:rPr>
              <a:t>Lord</a:t>
            </a:r>
            <a:r>
              <a:rPr lang="en-US" sz="3200" dirty="0" smtClean="0">
                <a:effectLst>
                  <a:outerShdw blurRad="38100" dist="38100" dir="2700000" algn="tl">
                    <a:srgbClr val="000000">
                      <a:alpha val="43137"/>
                    </a:srgbClr>
                  </a:outerShdw>
                </a:effectLst>
                <a:latin typeface="Cambria" panose="02040503050406030204" pitchFamily="18" charset="0"/>
              </a:rPr>
              <a:t> of Hosts.</a:t>
            </a:r>
          </a:p>
          <a:p>
            <a:endParaRPr lang="en-US" sz="3200" dirty="0" smtClean="0">
              <a:effectLst>
                <a:outerShdw blurRad="38100" dist="38100" dir="2700000" algn="tl">
                  <a:srgbClr val="000000">
                    <a:alpha val="43137"/>
                  </a:srgbClr>
                </a:outerShdw>
              </a:effectLst>
              <a:latin typeface="Cambria" panose="02040503050406030204" pitchFamily="18" charset="0"/>
            </a:endParaRPr>
          </a:p>
          <a:p>
            <a:r>
              <a:rPr lang="en-US" sz="3200" dirty="0" smtClean="0">
                <a:effectLst>
                  <a:outerShdw blurRad="38100" dist="38100" dir="2700000" algn="tl">
                    <a:srgbClr val="000000">
                      <a:alpha val="43137"/>
                    </a:srgbClr>
                  </a:outerShdw>
                </a:effectLst>
                <a:latin typeface="Cambria" panose="02040503050406030204" pitchFamily="18" charset="0"/>
              </a:rPr>
              <a:t>But you ask: “How can we return?”</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93482734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2 Chronicles 7:14 (HCSB)</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1219924"/>
            <a:ext cx="8250382" cy="2554545"/>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14 </a:t>
            </a:r>
            <a:r>
              <a:rPr lang="en-US" sz="3200" dirty="0" smtClean="0">
                <a:effectLst>
                  <a:outerShdw blurRad="38100" dist="38100" dir="2700000" algn="tl">
                    <a:srgbClr val="000000">
                      <a:alpha val="43137"/>
                    </a:srgbClr>
                  </a:outerShdw>
                </a:effectLst>
                <a:latin typeface="Cambria" panose="02040503050406030204" pitchFamily="18" charset="0"/>
              </a:rPr>
              <a:t>and My people who are called by My name humble themselves, pray and seek My face, and turn from their evil ways, then I will hear from heaven, forgive their sin, and heal their land. </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51051510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8373" y="74036"/>
            <a:ext cx="8177644"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2 Chronicles 6:26-27 (HCSB)</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1032886"/>
            <a:ext cx="8250382" cy="5262979"/>
          </a:xfrm>
          <a:prstGeom prst="rect">
            <a:avLst/>
          </a:prstGeom>
          <a:blipFill dpi="0" rotWithShape="1">
            <a:blip r:embed="rId3">
              <a:alphaModFix amt="50000"/>
            </a:blip>
            <a:srcRect/>
            <a:stretch>
              <a:fillRect/>
            </a:stretch>
          </a:blipFill>
        </p:spPr>
        <p:txBody>
          <a:bodyPr wrap="square">
            <a:spAutoFit/>
          </a:bodyPr>
          <a:lstStyle/>
          <a:p>
            <a:r>
              <a:rPr lang="en-US" sz="2400" baseline="30000" dirty="0" smtClean="0">
                <a:effectLst>
                  <a:outerShdw blurRad="38100" dist="38100" dir="2700000" algn="tl">
                    <a:srgbClr val="000000">
                      <a:alpha val="43137"/>
                    </a:srgbClr>
                  </a:outerShdw>
                </a:effectLst>
                <a:latin typeface="Cambria" panose="02040503050406030204" pitchFamily="18" charset="0"/>
              </a:rPr>
              <a:t>26 </a:t>
            </a:r>
            <a:r>
              <a:rPr lang="en-US" sz="2400" dirty="0" smtClean="0">
                <a:effectLst>
                  <a:outerShdw blurRad="38100" dist="38100" dir="2700000" algn="tl">
                    <a:srgbClr val="000000">
                      <a:alpha val="43137"/>
                    </a:srgbClr>
                  </a:outerShdw>
                </a:effectLst>
                <a:latin typeface="Cambria" panose="02040503050406030204" pitchFamily="18" charset="0"/>
              </a:rPr>
              <a:t>When the skies are shut and there is no rain</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because they have sinned against You,</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and they pray toward this place</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and praise Your name,</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and they turn from their sins</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because You are afflicting them,</a:t>
            </a:r>
          </a:p>
          <a:p>
            <a:r>
              <a:rPr lang="en-US" sz="2400" dirty="0" smtClean="0">
                <a:effectLst>
                  <a:outerShdw blurRad="38100" dist="38100" dir="2700000" algn="tl">
                    <a:srgbClr val="000000">
                      <a:alpha val="43137"/>
                    </a:srgbClr>
                  </a:outerShdw>
                </a:effectLst>
                <a:latin typeface="Cambria" panose="02040503050406030204" pitchFamily="18" charset="0"/>
              </a:rPr>
              <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baseline="30000" dirty="0" smtClean="0">
                <a:effectLst>
                  <a:outerShdw blurRad="38100" dist="38100" dir="2700000" algn="tl">
                    <a:srgbClr val="000000">
                      <a:alpha val="43137"/>
                    </a:srgbClr>
                  </a:outerShdw>
                </a:effectLst>
                <a:latin typeface="Cambria" panose="02040503050406030204" pitchFamily="18" charset="0"/>
              </a:rPr>
              <a:t>27 </a:t>
            </a:r>
            <a:r>
              <a:rPr lang="en-US" sz="2400" dirty="0" smtClean="0">
                <a:effectLst>
                  <a:outerShdw blurRad="38100" dist="38100" dir="2700000" algn="tl">
                    <a:srgbClr val="000000">
                      <a:alpha val="43137"/>
                    </a:srgbClr>
                  </a:outerShdw>
                </a:effectLst>
                <a:latin typeface="Cambria" panose="02040503050406030204" pitchFamily="18" charset="0"/>
              </a:rPr>
              <a:t>may You hear in heaven</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and forgive the sin of Your servants</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and Your people Israel,</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so that You may teach them the good way</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they should walk in.</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May You send rain on Your land</a:t>
            </a:r>
            <a:br>
              <a:rPr lang="en-US" sz="2400" dirty="0" smtClean="0">
                <a:effectLst>
                  <a:outerShdw blurRad="38100" dist="38100" dir="2700000" algn="tl">
                    <a:srgbClr val="000000">
                      <a:alpha val="43137"/>
                    </a:srgbClr>
                  </a:outerShdw>
                </a:effectLst>
                <a:latin typeface="Cambria" panose="02040503050406030204" pitchFamily="18" charset="0"/>
              </a:rPr>
            </a:br>
            <a:r>
              <a:rPr lang="en-US" sz="2400" dirty="0" smtClean="0">
                <a:effectLst>
                  <a:outerShdw blurRad="38100" dist="38100" dir="2700000" algn="tl">
                    <a:srgbClr val="000000">
                      <a:alpha val="43137"/>
                    </a:srgbClr>
                  </a:outerShdw>
                </a:effectLst>
                <a:latin typeface="Cambria" panose="02040503050406030204" pitchFamily="18" charset="0"/>
              </a:rPr>
              <a:t>that You gave Your people for an inheritance.</a:t>
            </a:r>
            <a:endParaRPr lang="en-US" sz="24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63325374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Exodus 20:25 (AMP)</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1219924"/>
            <a:ext cx="8250382" cy="1569660"/>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25 </a:t>
            </a:r>
            <a:r>
              <a:rPr lang="en-US" sz="3200" dirty="0" smtClean="0">
                <a:effectLst>
                  <a:outerShdw blurRad="38100" dist="38100" dir="2700000" algn="tl">
                    <a:srgbClr val="000000">
                      <a:alpha val="43137"/>
                    </a:srgbClr>
                  </a:outerShdw>
                </a:effectLst>
                <a:latin typeface="Cambria" panose="02040503050406030204" pitchFamily="18" charset="0"/>
              </a:rPr>
              <a:t>And if you will make Me an altar of stone, you shall not build it of hewn stone, for if you lift up a tool upon it you have polluted it.</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86737579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Exodus 30:32 (AMP)</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1219924"/>
            <a:ext cx="8250382" cy="2062103"/>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32 </a:t>
            </a:r>
            <a:r>
              <a:rPr lang="en-US" sz="3200" dirty="0" smtClean="0">
                <a:effectLst>
                  <a:outerShdw blurRad="38100" dist="38100" dir="2700000" algn="tl">
                    <a:srgbClr val="000000">
                      <a:alpha val="43137"/>
                    </a:srgbClr>
                  </a:outerShdw>
                </a:effectLst>
                <a:latin typeface="Cambria" panose="02040503050406030204" pitchFamily="18" charset="0"/>
              </a:rPr>
              <a:t>It shall not be poured upon a layman’s body, nor shall you make any other like it in composition; it is holy, and you shall hold it sacred.</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83417223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Peter 5:5 (HCSB)</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908194"/>
            <a:ext cx="8250382" cy="3200876"/>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5 </a:t>
            </a:r>
            <a:r>
              <a:rPr lang="en-US" sz="3200" dirty="0" smtClean="0">
                <a:effectLst>
                  <a:outerShdw blurRad="38100" dist="38100" dir="2700000" algn="tl">
                    <a:srgbClr val="000000">
                      <a:alpha val="43137"/>
                    </a:srgbClr>
                  </a:outerShdw>
                </a:effectLst>
                <a:latin typeface="Cambria" panose="02040503050406030204" pitchFamily="18" charset="0"/>
              </a:rPr>
              <a:t>In the same way, you younger men, be subject to the elders. And all of you clothe yourselves with humility toward one another, because</a:t>
            </a:r>
          </a:p>
          <a:p>
            <a:endParaRPr lang="en-US" sz="1000" dirty="0" smtClean="0">
              <a:effectLst>
                <a:outerShdw blurRad="38100" dist="38100" dir="2700000" algn="tl">
                  <a:srgbClr val="000000">
                    <a:alpha val="43137"/>
                  </a:srgbClr>
                </a:outerShdw>
              </a:effectLst>
              <a:latin typeface="Cambria" panose="02040503050406030204" pitchFamily="18" charset="0"/>
            </a:endParaRPr>
          </a:p>
          <a:p>
            <a:r>
              <a:rPr lang="en-US" sz="3200" dirty="0" smtClean="0">
                <a:effectLst>
                  <a:outerShdw blurRad="38100" dist="38100" dir="2700000" algn="tl">
                    <a:srgbClr val="000000">
                      <a:alpha val="43137"/>
                    </a:srgbClr>
                  </a:outerShdw>
                </a:effectLst>
                <a:latin typeface="Cambria" panose="02040503050406030204" pitchFamily="18" charset="0"/>
              </a:rPr>
              <a:t>	God resists the proud</a:t>
            </a:r>
            <a:br>
              <a:rPr lang="en-US" sz="3200" dirty="0" smtClean="0">
                <a:effectLst>
                  <a:outerShdw blurRad="38100" dist="38100" dir="2700000" algn="tl">
                    <a:srgbClr val="000000">
                      <a:alpha val="43137"/>
                    </a:srgbClr>
                  </a:outerShdw>
                </a:effectLst>
                <a:latin typeface="Cambria" panose="02040503050406030204" pitchFamily="18" charset="0"/>
              </a:rPr>
            </a:br>
            <a:r>
              <a:rPr lang="en-US" sz="3200" dirty="0" smtClean="0">
                <a:effectLst>
                  <a:outerShdw blurRad="38100" dist="38100" dir="2700000" algn="tl">
                    <a:srgbClr val="000000">
                      <a:alpha val="43137"/>
                    </a:srgbClr>
                  </a:outerShdw>
                </a:effectLst>
                <a:latin typeface="Cambria" panose="02040503050406030204" pitchFamily="18" charset="0"/>
              </a:rPr>
              <a:t>	but gives grace to the humble.</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077356917"/>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Psalm 51:17 (HCSB)</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77982" y="1001713"/>
            <a:ext cx="8364682" cy="2062103"/>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17 </a:t>
            </a:r>
            <a:r>
              <a:rPr lang="en-US" sz="3200" dirty="0" smtClean="0">
                <a:effectLst>
                  <a:outerShdw blurRad="38100" dist="38100" dir="2700000" algn="tl">
                    <a:srgbClr val="000000">
                      <a:alpha val="43137"/>
                    </a:srgbClr>
                  </a:outerShdw>
                </a:effectLst>
                <a:latin typeface="Cambria" panose="02040503050406030204" pitchFamily="18" charset="0"/>
              </a:rPr>
              <a:t>The sacrifice pleasing to God is a broken spirit.</a:t>
            </a:r>
            <a:br>
              <a:rPr lang="en-US" sz="3200" dirty="0" smtClean="0">
                <a:effectLst>
                  <a:outerShdw blurRad="38100" dist="38100" dir="2700000" algn="tl">
                    <a:srgbClr val="000000">
                      <a:alpha val="43137"/>
                    </a:srgbClr>
                  </a:outerShdw>
                </a:effectLst>
                <a:latin typeface="Cambria" panose="02040503050406030204" pitchFamily="18" charset="0"/>
              </a:rPr>
            </a:br>
            <a:r>
              <a:rPr lang="en-US" sz="3200" dirty="0" smtClean="0">
                <a:effectLst>
                  <a:outerShdw blurRad="38100" dist="38100" dir="2700000" algn="tl">
                    <a:srgbClr val="000000">
                      <a:alpha val="43137"/>
                    </a:srgbClr>
                  </a:outerShdw>
                </a:effectLst>
                <a:latin typeface="Cambria" panose="02040503050406030204" pitchFamily="18" charset="0"/>
              </a:rPr>
              <a:t>God, You will not despise a broken and humbled heart.</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403174663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Acts 6:4 (HCSB)</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57200" y="1199142"/>
            <a:ext cx="8364682" cy="1077218"/>
          </a:xfrm>
          <a:prstGeom prst="rect">
            <a:avLst/>
          </a:prstGeom>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4 </a:t>
            </a:r>
            <a:r>
              <a:rPr lang="en-US" sz="3200" dirty="0" smtClean="0">
                <a:effectLst>
                  <a:outerShdw blurRad="38100" dist="38100" dir="2700000" algn="tl">
                    <a:srgbClr val="000000">
                      <a:alpha val="43137"/>
                    </a:srgbClr>
                  </a:outerShdw>
                </a:effectLst>
                <a:latin typeface="Cambria" panose="02040503050406030204" pitchFamily="18" charset="0"/>
              </a:rPr>
              <a:t>But we will devote ourselves to prayer and to the preaching ministry.”</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96929816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Ezekiel 47:1-2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539430"/>
          </a:xfrm>
          <a:prstGeom prst="rect">
            <a:avLst/>
          </a:prstGeom>
          <a:blipFill dpi="0" rotWithShape="1">
            <a:blip r:embed="rId3">
              <a:alphaModFix amt="50000"/>
            </a:blip>
            <a:srcRect/>
            <a:stretch>
              <a:fillRect/>
            </a:stretch>
          </a:blipFill>
        </p:spPr>
        <p:txBody>
          <a:bodyPr wrap="square">
            <a:spAutoFit/>
          </a:bodyPr>
          <a:lstStyle/>
          <a:p>
            <a:r>
              <a:rPr lang="en-US" sz="2800" b="1" dirty="0" smtClean="0">
                <a:effectLst>
                  <a:outerShdw blurRad="38100" dist="38100" dir="2700000" algn="tl">
                    <a:srgbClr val="000000">
                      <a:alpha val="43137"/>
                    </a:srgbClr>
                  </a:outerShdw>
                </a:effectLst>
                <a:latin typeface="Cambria" panose="02040503050406030204" pitchFamily="18" charset="0"/>
              </a:rPr>
              <a:t>47</a:t>
            </a:r>
            <a:r>
              <a:rPr lang="en-US" sz="2800" dirty="0" smtClean="0">
                <a:effectLst>
                  <a:outerShdw blurRad="38100" dist="38100" dir="2700000" algn="tl">
                    <a:srgbClr val="000000">
                      <a:alpha val="43137"/>
                    </a:srgbClr>
                  </a:outerShdw>
                </a:effectLst>
                <a:latin typeface="Cambria" panose="02040503050406030204" pitchFamily="18" charset="0"/>
              </a:rPr>
              <a:t> The man brought me back to the entrance to the temple, and I saw water coming out from under the threshold of the temple toward the east (for the temple faced east). The water was coming down from under the south side of the temple, south of the altar. </a:t>
            </a:r>
            <a:r>
              <a:rPr lang="en-US" sz="2800" baseline="30000" dirty="0" smtClean="0">
                <a:effectLst>
                  <a:outerShdw blurRad="38100" dist="38100" dir="2700000" algn="tl">
                    <a:srgbClr val="000000">
                      <a:alpha val="43137"/>
                    </a:srgbClr>
                  </a:outerShdw>
                </a:effectLst>
                <a:latin typeface="Cambria" panose="02040503050406030204" pitchFamily="18" charset="0"/>
              </a:rPr>
              <a:t>2 </a:t>
            </a:r>
            <a:r>
              <a:rPr lang="en-US" sz="2800" dirty="0" smtClean="0">
                <a:effectLst>
                  <a:outerShdw blurRad="38100" dist="38100" dir="2700000" algn="tl">
                    <a:srgbClr val="000000">
                      <a:alpha val="43137"/>
                    </a:srgbClr>
                  </a:outerShdw>
                </a:effectLst>
                <a:latin typeface="Cambria" panose="02040503050406030204" pitchFamily="18" charset="0"/>
              </a:rPr>
              <a:t>He then brought me out through the north gate and led me around the outside to the outer gate facing east, and the water was trickling from the south side.</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2036382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Ezekiel 47:3-5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4401205"/>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3 </a:t>
            </a:r>
            <a:r>
              <a:rPr lang="en-US" sz="2800" dirty="0" smtClean="0">
                <a:effectLst>
                  <a:outerShdw blurRad="38100" dist="38100" dir="2700000" algn="tl">
                    <a:srgbClr val="000000">
                      <a:alpha val="43137"/>
                    </a:srgbClr>
                  </a:outerShdw>
                </a:effectLst>
                <a:latin typeface="Cambria" panose="02040503050406030204" pitchFamily="18" charset="0"/>
              </a:rPr>
              <a:t>As the man went eastward with a measuring line in his hand, he measured off a thousand cubits and then led me through water that was ankle-deep. </a:t>
            </a:r>
            <a:r>
              <a:rPr lang="en-US" sz="2800" baseline="30000" dirty="0" smtClean="0">
                <a:effectLst>
                  <a:outerShdw blurRad="38100" dist="38100" dir="2700000" algn="tl">
                    <a:srgbClr val="000000">
                      <a:alpha val="43137"/>
                    </a:srgbClr>
                  </a:outerShdw>
                </a:effectLst>
                <a:latin typeface="Cambria" panose="02040503050406030204" pitchFamily="18" charset="0"/>
              </a:rPr>
              <a:t>4 </a:t>
            </a:r>
            <a:r>
              <a:rPr lang="en-US" sz="2800" dirty="0" smtClean="0">
                <a:effectLst>
                  <a:outerShdw blurRad="38100" dist="38100" dir="2700000" algn="tl">
                    <a:srgbClr val="000000">
                      <a:alpha val="43137"/>
                    </a:srgbClr>
                  </a:outerShdw>
                </a:effectLst>
                <a:latin typeface="Cambria" panose="02040503050406030204" pitchFamily="18" charset="0"/>
              </a:rPr>
              <a:t>He measured off another thousand cubits and led me through water that was knee-deep. He measured off another thousand and led me through water that was up to the waist. </a:t>
            </a:r>
            <a:r>
              <a:rPr lang="en-US" sz="2800" baseline="30000" dirty="0" smtClean="0">
                <a:effectLst>
                  <a:outerShdw blurRad="38100" dist="38100" dir="2700000" algn="tl">
                    <a:srgbClr val="000000">
                      <a:alpha val="43137"/>
                    </a:srgbClr>
                  </a:outerShdw>
                </a:effectLst>
                <a:latin typeface="Cambria" panose="02040503050406030204" pitchFamily="18" charset="0"/>
              </a:rPr>
              <a:t>5 </a:t>
            </a:r>
            <a:r>
              <a:rPr lang="en-US" sz="2800" dirty="0" smtClean="0">
                <a:effectLst>
                  <a:outerShdw blurRad="38100" dist="38100" dir="2700000" algn="tl">
                    <a:srgbClr val="000000">
                      <a:alpha val="43137"/>
                    </a:srgbClr>
                  </a:outerShdw>
                </a:effectLst>
                <a:latin typeface="Cambria" panose="02040503050406030204" pitchFamily="18" charset="0"/>
              </a:rPr>
              <a:t>He measured off another thousand, but now it was a river that I could not cross, because the water had risen and was deep enough to swim in—a river that no one could cross.</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53489597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18:6-8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970318"/>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6 </a:t>
            </a:r>
            <a:r>
              <a:rPr lang="en-US" sz="2800" dirty="0" smtClean="0">
                <a:effectLst>
                  <a:outerShdw blurRad="38100" dist="38100" dir="2700000" algn="tl">
                    <a:srgbClr val="000000">
                      <a:alpha val="43137"/>
                    </a:srgbClr>
                  </a:outerShdw>
                </a:effectLst>
                <a:latin typeface="Cambria" panose="02040503050406030204" pitchFamily="18" charset="0"/>
              </a:rPr>
              <a:t>So they divided the land they were to cover, Ahab going in one direction and Obadiah in another.</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baseline="30000" dirty="0" smtClean="0">
                <a:effectLst>
                  <a:outerShdw blurRad="38100" dist="38100" dir="2700000" algn="tl">
                    <a:srgbClr val="000000">
                      <a:alpha val="43137"/>
                    </a:srgbClr>
                  </a:outerShdw>
                </a:effectLst>
                <a:latin typeface="Cambria" panose="02040503050406030204" pitchFamily="18" charset="0"/>
              </a:rPr>
              <a:t>7 </a:t>
            </a:r>
            <a:r>
              <a:rPr lang="en-US" sz="2800" dirty="0" smtClean="0">
                <a:effectLst>
                  <a:outerShdw blurRad="38100" dist="38100" dir="2700000" algn="tl">
                    <a:srgbClr val="000000">
                      <a:alpha val="43137"/>
                    </a:srgbClr>
                  </a:outerShdw>
                </a:effectLst>
                <a:latin typeface="Cambria" panose="02040503050406030204" pitchFamily="18" charset="0"/>
              </a:rPr>
              <a:t>As Obadiah was walking along, Elijah met him. Obadiah recognized him, bowed down to the ground, and said, “Is it really you, my lord Elijah?”</a:t>
            </a:r>
          </a:p>
          <a:p>
            <a:endParaRPr lang="en-US" sz="2800" dirty="0" smtClean="0">
              <a:effectLst>
                <a:outerShdw blurRad="38100" dist="38100" dir="2700000" algn="tl">
                  <a:srgbClr val="000000">
                    <a:alpha val="43137"/>
                  </a:srgbClr>
                </a:outerShdw>
              </a:effectLst>
              <a:latin typeface="Cambria" panose="02040503050406030204" pitchFamily="18" charset="0"/>
            </a:endParaRPr>
          </a:p>
          <a:p>
            <a:r>
              <a:rPr lang="en-US" sz="2800" baseline="30000" dirty="0" smtClean="0">
                <a:effectLst>
                  <a:outerShdw blurRad="38100" dist="38100" dir="2700000" algn="tl">
                    <a:srgbClr val="000000">
                      <a:alpha val="43137"/>
                    </a:srgbClr>
                  </a:outerShdw>
                </a:effectLst>
                <a:latin typeface="Cambria" panose="02040503050406030204" pitchFamily="18" charset="0"/>
              </a:rPr>
              <a:t>8 </a:t>
            </a:r>
            <a:r>
              <a:rPr lang="en-US" sz="2800" dirty="0" smtClean="0">
                <a:effectLst>
                  <a:outerShdw blurRad="38100" dist="38100" dir="2700000" algn="tl">
                    <a:srgbClr val="000000">
                      <a:alpha val="43137"/>
                    </a:srgbClr>
                  </a:outerShdw>
                </a:effectLst>
                <a:latin typeface="Cambria" panose="02040503050406030204" pitchFamily="18" charset="0"/>
              </a:rPr>
              <a:t>“Yes,” he replied. “Go tell your master, ‘Elijah is here.’”</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62119001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Ezekiel 47:9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2554545"/>
          </a:xfrm>
          <a:prstGeom prst="rect">
            <a:avLst/>
          </a:prstGeom>
          <a:noFill/>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9 </a:t>
            </a:r>
            <a:r>
              <a:rPr lang="en-US" sz="3200" dirty="0" smtClean="0">
                <a:effectLst>
                  <a:outerShdw blurRad="38100" dist="38100" dir="2700000" algn="tl">
                    <a:srgbClr val="000000">
                      <a:alpha val="43137"/>
                    </a:srgbClr>
                  </a:outerShdw>
                </a:effectLst>
                <a:latin typeface="Cambria" panose="02040503050406030204" pitchFamily="18" charset="0"/>
              </a:rPr>
              <a:t>Swarms of living creatures will live wherever the river flows. There will be large numbers of fish, because this water flows there and makes the salt water fresh; so where the river flows everything will live.</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95618535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Ezekiel 47:12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046988"/>
          </a:xfrm>
          <a:prstGeom prst="rect">
            <a:avLst/>
          </a:prstGeom>
          <a:noFill/>
        </p:spPr>
        <p:txBody>
          <a:bodyPr wrap="square">
            <a:spAutoFit/>
          </a:bodyPr>
          <a:lstStyle/>
          <a:p>
            <a:r>
              <a:rPr lang="en-US" sz="3200" baseline="30000" dirty="0" smtClean="0">
                <a:effectLst>
                  <a:outerShdw blurRad="38100" dist="38100" dir="2700000" algn="tl">
                    <a:srgbClr val="000000">
                      <a:alpha val="43137"/>
                    </a:srgbClr>
                  </a:outerShdw>
                </a:effectLst>
                <a:latin typeface="Cambria" panose="02040503050406030204" pitchFamily="18" charset="0"/>
              </a:rPr>
              <a:t>12 </a:t>
            </a:r>
            <a:r>
              <a:rPr lang="en-US" sz="3200" dirty="0" smtClean="0">
                <a:effectLst>
                  <a:outerShdw blurRad="38100" dist="38100" dir="2700000" algn="tl">
                    <a:srgbClr val="000000">
                      <a:alpha val="43137"/>
                    </a:srgbClr>
                  </a:outerShdw>
                </a:effectLst>
                <a:latin typeface="Cambria" panose="02040503050406030204" pitchFamily="18" charset="0"/>
              </a:rPr>
              <a:t>Fruit trees of all kinds will grow on both banks of the river. Their leaves will not wither, nor will their fruit fail. Every month they will bear fruit, because the water from the sanctuary flows to them. Their fruit will serve for food and their leaves for healing.”</a:t>
            </a:r>
            <a:endParaRPr lang="en-US" sz="32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78733948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118" y="533835"/>
            <a:ext cx="3874077" cy="29055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2935562" y="3688779"/>
            <a:ext cx="5803192" cy="1323439"/>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The Fire Will Fall </a:t>
            </a:r>
          </a:p>
          <a:p>
            <a:pPr algn="ctr"/>
            <a:r>
              <a:rPr lang="en-US" sz="40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Where The Wood Is Wet</a:t>
            </a:r>
            <a:endParaRPr lang="en-US" sz="4000" b="1" dirty="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4" name="TextBox 3"/>
          <p:cNvSpPr txBox="1"/>
          <p:nvPr/>
        </p:nvSpPr>
        <p:spPr>
          <a:xfrm>
            <a:off x="4222773" y="5064173"/>
            <a:ext cx="3228769" cy="461665"/>
          </a:xfrm>
          <a:prstGeom prst="rect">
            <a:avLst/>
          </a:prstGeom>
          <a:noFill/>
        </p:spPr>
        <p:txBody>
          <a:bodyPr wrap="non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1 Kings 18:1-39 (NIV)</a:t>
            </a: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18:9-11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539430"/>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9 </a:t>
            </a:r>
            <a:r>
              <a:rPr lang="en-US" sz="2800" dirty="0" smtClean="0">
                <a:effectLst>
                  <a:outerShdw blurRad="38100" dist="38100" dir="2700000" algn="tl">
                    <a:srgbClr val="000000">
                      <a:alpha val="43137"/>
                    </a:srgbClr>
                  </a:outerShdw>
                </a:effectLst>
                <a:latin typeface="Cambria" panose="02040503050406030204" pitchFamily="18" charset="0"/>
              </a:rPr>
              <a:t>“What have I done wrong,” asked Obadiah, “that you are handing your servant over to Ahab to be put to death? </a:t>
            </a:r>
            <a:r>
              <a:rPr lang="en-US" sz="2800" baseline="30000" dirty="0" smtClean="0">
                <a:effectLst>
                  <a:outerShdw blurRad="38100" dist="38100" dir="2700000" algn="tl">
                    <a:srgbClr val="000000">
                      <a:alpha val="43137"/>
                    </a:srgbClr>
                  </a:outerShdw>
                </a:effectLst>
                <a:latin typeface="Cambria" panose="02040503050406030204" pitchFamily="18" charset="0"/>
              </a:rPr>
              <a:t>10 </a:t>
            </a:r>
            <a:r>
              <a:rPr lang="en-US" sz="2800" dirty="0" smtClean="0">
                <a:effectLst>
                  <a:outerShdw blurRad="38100" dist="38100" dir="2700000" algn="tl">
                    <a:srgbClr val="000000">
                      <a:alpha val="43137"/>
                    </a:srgbClr>
                  </a:outerShdw>
                </a:effectLst>
                <a:latin typeface="Cambria" panose="02040503050406030204" pitchFamily="18" charset="0"/>
              </a:rPr>
              <a:t>As surely as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your God lives, there is not a nation or kingdom where my master has not sent someone to look for you. And whenever a nation or kingdom claimed you were not there, he made them swear they could not find you. </a:t>
            </a:r>
            <a:r>
              <a:rPr lang="en-US" sz="2800" baseline="30000" dirty="0" smtClean="0">
                <a:effectLst>
                  <a:outerShdw blurRad="38100" dist="38100" dir="2700000" algn="tl">
                    <a:srgbClr val="000000">
                      <a:alpha val="43137"/>
                    </a:srgbClr>
                  </a:outerShdw>
                </a:effectLst>
                <a:latin typeface="Cambria" panose="02040503050406030204" pitchFamily="18" charset="0"/>
              </a:rPr>
              <a:t>11 </a:t>
            </a:r>
            <a:r>
              <a:rPr lang="en-US" sz="2800" dirty="0" smtClean="0">
                <a:effectLst>
                  <a:outerShdw blurRad="38100" dist="38100" dir="2700000" algn="tl">
                    <a:srgbClr val="000000">
                      <a:alpha val="43137"/>
                    </a:srgbClr>
                  </a:outerShdw>
                </a:effectLst>
                <a:latin typeface="Cambria" panose="02040503050406030204" pitchFamily="18" charset="0"/>
              </a:rPr>
              <a:t>But now you tell me to go to my master and say, ‘Elijah is here.’ </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87458528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18:12-14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4401205"/>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12 </a:t>
            </a:r>
            <a:r>
              <a:rPr lang="en-US" sz="2800" dirty="0" smtClean="0">
                <a:effectLst>
                  <a:outerShdw blurRad="38100" dist="38100" dir="2700000" algn="tl">
                    <a:srgbClr val="000000">
                      <a:alpha val="43137"/>
                    </a:srgbClr>
                  </a:outerShdw>
                </a:effectLst>
                <a:latin typeface="Cambria" panose="02040503050406030204" pitchFamily="18" charset="0"/>
              </a:rPr>
              <a:t>I don’t know where the Spirit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may carry you when I leave you. If I go and tell Ahab and he doesn’t find you, he will kill me. Yet I your servant have worshiped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since my youth. </a:t>
            </a:r>
            <a:r>
              <a:rPr lang="en-US" sz="2800" baseline="30000" dirty="0" smtClean="0">
                <a:effectLst>
                  <a:outerShdw blurRad="38100" dist="38100" dir="2700000" algn="tl">
                    <a:srgbClr val="000000">
                      <a:alpha val="43137"/>
                    </a:srgbClr>
                  </a:outerShdw>
                </a:effectLst>
                <a:latin typeface="Cambria" panose="02040503050406030204" pitchFamily="18" charset="0"/>
              </a:rPr>
              <a:t>13 </a:t>
            </a:r>
            <a:r>
              <a:rPr lang="en-US" sz="2800" dirty="0" smtClean="0">
                <a:effectLst>
                  <a:outerShdw blurRad="38100" dist="38100" dir="2700000" algn="tl">
                    <a:srgbClr val="000000">
                      <a:alpha val="43137"/>
                    </a:srgbClr>
                  </a:outerShdw>
                </a:effectLst>
                <a:latin typeface="Cambria" panose="02040503050406030204" pitchFamily="18" charset="0"/>
              </a:rPr>
              <a:t>Haven’t you heard, my lord, what I did while Jezebel was killing the prophets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I hid a hundred of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’s prophets in two caves, fifty in each, and supplied them with food and water. </a:t>
            </a:r>
            <a:r>
              <a:rPr lang="en-US" sz="2800" baseline="30000" dirty="0" smtClean="0">
                <a:effectLst>
                  <a:outerShdw blurRad="38100" dist="38100" dir="2700000" algn="tl">
                    <a:srgbClr val="000000">
                      <a:alpha val="43137"/>
                    </a:srgbClr>
                  </a:outerShdw>
                </a:effectLst>
                <a:latin typeface="Cambria" panose="02040503050406030204" pitchFamily="18" charset="0"/>
              </a:rPr>
              <a:t>14 </a:t>
            </a:r>
            <a:r>
              <a:rPr lang="en-US" sz="2800" dirty="0" smtClean="0">
                <a:effectLst>
                  <a:outerShdw blurRad="38100" dist="38100" dir="2700000" algn="tl">
                    <a:srgbClr val="000000">
                      <a:alpha val="43137"/>
                    </a:srgbClr>
                  </a:outerShdw>
                </a:effectLst>
                <a:latin typeface="Cambria" panose="02040503050406030204" pitchFamily="18" charset="0"/>
              </a:rPr>
              <a:t>And now you tell me to go to my master and say, ‘Elijah is here.’ He will kill me!”</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81352231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18:15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954107"/>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15 </a:t>
            </a:r>
            <a:r>
              <a:rPr lang="en-US" sz="2800" dirty="0" smtClean="0">
                <a:effectLst>
                  <a:outerShdw blurRad="38100" dist="38100" dir="2700000" algn="tl">
                    <a:srgbClr val="000000">
                      <a:alpha val="43137"/>
                    </a:srgbClr>
                  </a:outerShdw>
                </a:effectLst>
                <a:latin typeface="Cambria" panose="02040503050406030204" pitchFamily="18" charset="0"/>
              </a:rPr>
              <a:t>Elijah said, “As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 Almighty lives, whom I serve, I will surely present myself to Ahab today.”</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23815238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18:16-17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1815882"/>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16 </a:t>
            </a:r>
            <a:r>
              <a:rPr lang="en-US" sz="2800" dirty="0" smtClean="0">
                <a:effectLst>
                  <a:outerShdw blurRad="38100" dist="38100" dir="2700000" algn="tl">
                    <a:srgbClr val="000000">
                      <a:alpha val="43137"/>
                    </a:srgbClr>
                  </a:outerShdw>
                </a:effectLst>
                <a:latin typeface="Cambria" panose="02040503050406030204" pitchFamily="18" charset="0"/>
              </a:rPr>
              <a:t>So Obadiah went to meet Ahab and told him, and Ahab went to meet Elijah.</a:t>
            </a:r>
          </a:p>
          <a:p>
            <a:r>
              <a:rPr lang="en-US" sz="2800" dirty="0" smtClean="0">
                <a:effectLst>
                  <a:outerShdw blurRad="38100" dist="38100" dir="2700000" algn="tl">
                    <a:srgbClr val="000000">
                      <a:alpha val="43137"/>
                    </a:srgbClr>
                  </a:outerShdw>
                </a:effectLst>
                <a:latin typeface="Cambria" panose="02040503050406030204" pitchFamily="18" charset="0"/>
              </a:rPr>
              <a:t> </a:t>
            </a:r>
            <a:r>
              <a:rPr lang="en-US" sz="2800" baseline="30000" dirty="0" smtClean="0">
                <a:effectLst>
                  <a:outerShdw blurRad="38100" dist="38100" dir="2700000" algn="tl">
                    <a:srgbClr val="000000">
                      <a:alpha val="43137"/>
                    </a:srgbClr>
                  </a:outerShdw>
                </a:effectLst>
                <a:latin typeface="Cambria" panose="02040503050406030204" pitchFamily="18" charset="0"/>
              </a:rPr>
              <a:t>17 </a:t>
            </a:r>
            <a:r>
              <a:rPr lang="en-US" sz="2800" dirty="0" smtClean="0">
                <a:effectLst>
                  <a:outerShdw blurRad="38100" dist="38100" dir="2700000" algn="tl">
                    <a:srgbClr val="000000">
                      <a:alpha val="43137"/>
                    </a:srgbClr>
                  </a:outerShdw>
                </a:effectLst>
                <a:latin typeface="Cambria" panose="02040503050406030204" pitchFamily="18" charset="0"/>
              </a:rPr>
              <a:t>When he saw Elijah, he said to him, “Is that you, you troubler of Israel?”</a:t>
            </a:r>
          </a:p>
        </p:txBody>
      </p:sp>
    </p:spTree>
    <p:extLst>
      <p:ext uri="{BB962C8B-B14F-4D97-AF65-F5344CB8AC3E}">
        <p14:creationId xmlns:p14="http://schemas.microsoft.com/office/powerpoint/2010/main" val="278360472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3456" y="74036"/>
            <a:ext cx="7897087" cy="830997"/>
          </a:xfrm>
          <a:prstGeom prst="rect">
            <a:avLst/>
          </a:prstGeom>
        </p:spPr>
        <p:txBody>
          <a:bodyPr wrap="square">
            <a:spAutoFit/>
          </a:bodyPr>
          <a:lstStyle/>
          <a:p>
            <a:pPr algn="ctr"/>
            <a:r>
              <a:rPr lang="en-US" sz="4800" b="1" dirty="0" smtClean="0">
                <a:effectLst>
                  <a:outerShdw blurRad="38100" dist="38100" dir="2700000" algn="tl">
                    <a:srgbClr val="000000">
                      <a:alpha val="43137"/>
                    </a:srgbClr>
                  </a:outerShdw>
                </a:effectLst>
                <a:latin typeface="Cambria" panose="02040503050406030204" pitchFamily="18" charset="0"/>
              </a:rPr>
              <a:t>1 Kings 18:18-19 (NIV)</a:t>
            </a:r>
            <a:endParaRPr lang="en-US" sz="4800" b="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405245" y="991322"/>
            <a:ext cx="8364682" cy="3539430"/>
          </a:xfrm>
          <a:prstGeom prst="rect">
            <a:avLst/>
          </a:prstGeom>
          <a:blipFill dpi="0" rotWithShape="1">
            <a:blip r:embed="rId3">
              <a:alphaModFix amt="50000"/>
            </a:blip>
            <a:srcRect/>
            <a:stretch>
              <a:fillRect/>
            </a:stretch>
          </a:blipFill>
        </p:spPr>
        <p:txBody>
          <a:bodyPr wrap="square">
            <a:spAutoFit/>
          </a:bodyPr>
          <a:lstStyle/>
          <a:p>
            <a:r>
              <a:rPr lang="en-US" sz="2800" baseline="30000" dirty="0" smtClean="0">
                <a:effectLst>
                  <a:outerShdw blurRad="38100" dist="38100" dir="2700000" algn="tl">
                    <a:srgbClr val="000000">
                      <a:alpha val="43137"/>
                    </a:srgbClr>
                  </a:outerShdw>
                </a:effectLst>
                <a:latin typeface="Cambria" panose="02040503050406030204" pitchFamily="18" charset="0"/>
              </a:rPr>
              <a:t>18 </a:t>
            </a:r>
            <a:r>
              <a:rPr lang="en-US" sz="2800" dirty="0" smtClean="0">
                <a:effectLst>
                  <a:outerShdw blurRad="38100" dist="38100" dir="2700000" algn="tl">
                    <a:srgbClr val="000000">
                      <a:alpha val="43137"/>
                    </a:srgbClr>
                  </a:outerShdw>
                </a:effectLst>
                <a:latin typeface="Cambria" panose="02040503050406030204" pitchFamily="18" charset="0"/>
              </a:rPr>
              <a:t>“I have not made trouble for Israel,” Elijah replied. “But you and your father’s family have. You have abandoned the </a:t>
            </a:r>
            <a:r>
              <a:rPr lang="en-US" sz="2800" cap="small" dirty="0" smtClean="0">
                <a:effectLst>
                  <a:outerShdw blurRad="38100" dist="38100" dir="2700000" algn="tl">
                    <a:srgbClr val="000000">
                      <a:alpha val="43137"/>
                    </a:srgbClr>
                  </a:outerShdw>
                </a:effectLst>
                <a:latin typeface="Cambria" panose="02040503050406030204" pitchFamily="18" charset="0"/>
              </a:rPr>
              <a:t>Lord</a:t>
            </a:r>
            <a:r>
              <a:rPr lang="en-US" sz="2800" dirty="0" smtClean="0">
                <a:effectLst>
                  <a:outerShdw blurRad="38100" dist="38100" dir="2700000" algn="tl">
                    <a:srgbClr val="000000">
                      <a:alpha val="43137"/>
                    </a:srgbClr>
                  </a:outerShdw>
                </a:effectLst>
                <a:latin typeface="Cambria" panose="02040503050406030204" pitchFamily="18" charset="0"/>
              </a:rPr>
              <a:t>’s commands and have followed the </a:t>
            </a:r>
            <a:r>
              <a:rPr lang="en-US" sz="2800" dirty="0" err="1" smtClean="0">
                <a:effectLst>
                  <a:outerShdw blurRad="38100" dist="38100" dir="2700000" algn="tl">
                    <a:srgbClr val="000000">
                      <a:alpha val="43137"/>
                    </a:srgbClr>
                  </a:outerShdw>
                </a:effectLst>
                <a:latin typeface="Cambria" panose="02040503050406030204" pitchFamily="18" charset="0"/>
              </a:rPr>
              <a:t>Baals</a:t>
            </a:r>
            <a:r>
              <a:rPr lang="en-US" sz="2800" dirty="0" smtClean="0">
                <a:effectLst>
                  <a:outerShdw blurRad="38100" dist="38100" dir="2700000" algn="tl">
                    <a:srgbClr val="000000">
                      <a:alpha val="43137"/>
                    </a:srgbClr>
                  </a:outerShdw>
                </a:effectLst>
                <a:latin typeface="Cambria" panose="02040503050406030204" pitchFamily="18" charset="0"/>
              </a:rPr>
              <a:t>. </a:t>
            </a:r>
            <a:r>
              <a:rPr lang="en-US" sz="2800" baseline="30000" dirty="0" smtClean="0">
                <a:effectLst>
                  <a:outerShdw blurRad="38100" dist="38100" dir="2700000" algn="tl">
                    <a:srgbClr val="000000">
                      <a:alpha val="43137"/>
                    </a:srgbClr>
                  </a:outerShdw>
                </a:effectLst>
                <a:latin typeface="Cambria" panose="02040503050406030204" pitchFamily="18" charset="0"/>
              </a:rPr>
              <a:t>19 </a:t>
            </a:r>
            <a:r>
              <a:rPr lang="en-US" sz="2800" dirty="0" smtClean="0">
                <a:effectLst>
                  <a:outerShdw blurRad="38100" dist="38100" dir="2700000" algn="tl">
                    <a:srgbClr val="000000">
                      <a:alpha val="43137"/>
                    </a:srgbClr>
                  </a:outerShdw>
                </a:effectLst>
                <a:latin typeface="Cambria" panose="02040503050406030204" pitchFamily="18" charset="0"/>
              </a:rPr>
              <a:t>Now summon the people from all over Israel to meet me on Mount Carmel. And bring the four hundred and fifty prophets of Baal and the four hundred prophets of </a:t>
            </a:r>
            <a:r>
              <a:rPr lang="en-US" sz="2800" dirty="0" err="1" smtClean="0">
                <a:effectLst>
                  <a:outerShdw blurRad="38100" dist="38100" dir="2700000" algn="tl">
                    <a:srgbClr val="000000">
                      <a:alpha val="43137"/>
                    </a:srgbClr>
                  </a:outerShdw>
                </a:effectLst>
                <a:latin typeface="Cambria" panose="02040503050406030204" pitchFamily="18" charset="0"/>
              </a:rPr>
              <a:t>Asherah</a:t>
            </a:r>
            <a:r>
              <a:rPr lang="en-US" sz="2800" dirty="0" smtClean="0">
                <a:effectLst>
                  <a:outerShdw blurRad="38100" dist="38100" dir="2700000" algn="tl">
                    <a:srgbClr val="000000">
                      <a:alpha val="43137"/>
                    </a:srgbClr>
                  </a:outerShdw>
                </a:effectLst>
                <a:latin typeface="Cambria" panose="02040503050406030204" pitchFamily="18" charset="0"/>
              </a:rPr>
              <a:t>, who eat at Jezebel’s table.”</a:t>
            </a:r>
            <a:endParaRPr lang="en-US" sz="28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49751135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TotalTime>
  <Words>363</Words>
  <Application>Microsoft Office PowerPoint</Application>
  <PresentationFormat>On-screen Show (4:3)</PresentationFormat>
  <Paragraphs>122</Paragraphs>
  <Slides>42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42</vt:i4>
      </vt:variant>
    </vt:vector>
  </HeadingPairs>
  <TitlesOfParts>
    <vt:vector size="48" baseType="lpstr">
      <vt:lpstr>Arial</vt:lpstr>
      <vt:lpstr>Cambria</vt:lpstr>
      <vt:lpstr>Verdana</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17</cp:revision>
  <dcterms:created xsi:type="dcterms:W3CDTF">2015-01-24T13:57:18Z</dcterms:created>
  <dcterms:modified xsi:type="dcterms:W3CDTF">2015-01-24T16:43:04Z</dcterms:modified>
</cp:coreProperties>
</file>