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60" r:id="rId17"/>
    <p:sldId id="277" r:id="rId18"/>
    <p:sldId id="278" r:id="rId19"/>
    <p:sldId id="279" r:id="rId20"/>
    <p:sldId id="280" r:id="rId21"/>
    <p:sldId id="281" r:id="rId22"/>
    <p:sldId id="282"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3C4827-3E95-4963-B378-4DE48FFAF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277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41B69B2D-A347-4816-B8A0-4FDCE7BE9AE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3031106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51994" y="3046630"/>
            <a:ext cx="2959465" cy="769441"/>
          </a:xfrm>
          <a:prstGeom prst="rect">
            <a:avLst/>
          </a:prstGeom>
          <a:noFill/>
        </p:spPr>
        <p:txBody>
          <a:bodyPr wrap="none" rtlCol="0">
            <a:spAutoFit/>
          </a:bodyPr>
          <a:lstStyle/>
          <a:p>
            <a:pPr algn="ctr"/>
            <a:r>
              <a:rPr lang="en-US" sz="44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Crazy Praise</a:t>
            </a:r>
            <a:endParaRPr lang="en-US" sz="44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Box 2"/>
          <p:cNvSpPr txBox="1"/>
          <p:nvPr/>
        </p:nvSpPr>
        <p:spPr>
          <a:xfrm>
            <a:off x="1076532" y="2769632"/>
            <a:ext cx="1470275" cy="1323439"/>
          </a:xfrm>
          <a:prstGeom prst="rect">
            <a:avLst/>
          </a:prstGeom>
          <a:noFill/>
        </p:spPr>
        <p:txBody>
          <a:bodyPr wrap="none" rtlCol="0">
            <a:spAutoFit/>
          </a:bodyPr>
          <a:lstStyle/>
          <a:p>
            <a:pPr algn="ctr"/>
            <a:r>
              <a:rPr lang="en-US" sz="32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sz="32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sz="32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37:1-19</a:t>
            </a:r>
            <a:endParaRPr lang="en-US" sz="32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sz="1600" b="1" i="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NIV</a:t>
            </a:r>
            <a:endParaRPr lang="en-US" sz="1600" b="1" i="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104882" y="6431973"/>
            <a:ext cx="2677336" cy="369332"/>
          </a:xfrm>
          <a:prstGeom prst="rect">
            <a:avLst/>
          </a:prstGeom>
          <a:noFill/>
        </p:spPr>
        <p:txBody>
          <a:bodyPr wrap="none" rtlCol="0">
            <a:spAutoFit/>
          </a:bodyPr>
          <a:lstStyle/>
          <a:p>
            <a:pPr algn="ctr"/>
            <a:r>
              <a:rPr lang="en-US" dirty="0">
                <a:solidFill>
                  <a:srgbClr val="F9E7C9"/>
                </a:solidFill>
                <a:latin typeface="Baskerville Old Face" panose="02020602080505020303" pitchFamily="18" charset="0"/>
              </a:rPr>
              <a:t>Sunday, </a:t>
            </a:r>
            <a:r>
              <a:rPr lang="en-US" dirty="0" smtClean="0">
                <a:solidFill>
                  <a:srgbClr val="F9E7C9"/>
                </a:solidFill>
                <a:latin typeface="Baskerville Old Face" panose="02020602080505020303" pitchFamily="18" charset="0"/>
              </a:rPr>
              <a:t>December 7, </a:t>
            </a:r>
            <a:r>
              <a:rPr lang="en-US" dirty="0">
                <a:solidFill>
                  <a:srgbClr val="F9E7C9"/>
                </a:solidFill>
                <a:latin typeface="Baskerville Old Face" panose="02020602080505020303" pitchFamily="18" charset="0"/>
              </a:rPr>
              <a:t>2014</a:t>
            </a:r>
            <a:endParaRPr lang="en-US" dirty="0">
              <a:solidFill>
                <a:srgbClr val="F9E7C9"/>
              </a:solidFill>
              <a:latin typeface="Baskerville Old Face" panose="02020602080505020303" pitchFamily="18" charset="0"/>
            </a:endParaRPr>
          </a:p>
        </p:txBody>
      </p:sp>
      <p:sp>
        <p:nvSpPr>
          <p:cNvPr id="5" name="TextBox 4"/>
          <p:cNvSpPr txBox="1"/>
          <p:nvPr/>
        </p:nvSpPr>
        <p:spPr>
          <a:xfrm>
            <a:off x="7189879" y="6431973"/>
            <a:ext cx="1904689" cy="369332"/>
          </a:xfrm>
          <a:prstGeom prst="rect">
            <a:avLst/>
          </a:prstGeom>
          <a:noFill/>
        </p:spPr>
        <p:txBody>
          <a:bodyPr wrap="none" rtlCol="0">
            <a:spAutoFit/>
          </a:bodyPr>
          <a:lstStyle/>
          <a:p>
            <a:pPr algn="ctr"/>
            <a:r>
              <a:rPr lang="en-US" dirty="0">
                <a:solidFill>
                  <a:srgbClr val="000000"/>
                </a:solidFill>
                <a:latin typeface="Baskerville Old Face" panose="02020602080505020303" pitchFamily="18" charset="0"/>
              </a:rPr>
              <a:t>Wayne Hartsgrove</a:t>
            </a:r>
            <a:endParaRPr lang="en-US" dirty="0">
              <a:solidFill>
                <a:srgbClr val="000000"/>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09349" y="3157392"/>
            <a:ext cx="6930737" cy="523220"/>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The word PIT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stands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for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09349" y="3157392"/>
            <a:ext cx="6930737" cy="523220"/>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The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word PIT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stands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for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person</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in</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training</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2.</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5605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09348" y="2941948"/>
            <a:ext cx="6930737"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It was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that suggested that they throw Joseph into a pit.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09347" y="2941947"/>
            <a:ext cx="6930737"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It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was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Reuben</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that suggested that they throw Joseph into a pit.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rPr>
              <a:t>3</a:t>
            </a: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52552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09348" y="2941948"/>
            <a:ext cx="6930737"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Weeping may endure for a night, </a:t>
            </a:r>
            <a:endPar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endParaRPr>
          </a:p>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but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comes in the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09347" y="2941947"/>
            <a:ext cx="6930737"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Weeping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may endure for a night, </a:t>
            </a:r>
            <a:endPar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endParaRPr>
          </a:p>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but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joy</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comes in the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morning</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4.</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3288715" y="2264838"/>
            <a:ext cx="4572000" cy="2308324"/>
          </a:xfrm>
          <a:prstGeom prst="rect">
            <a:avLst/>
          </a:prstGeom>
        </p:spPr>
        <p:txBody>
          <a:bodyPr>
            <a:spAutoFit/>
          </a:bodyPr>
          <a:lstStyle/>
          <a:p>
            <a:r>
              <a:rPr lang="en-US" sz="2400" baseline="30000" dirty="0" smtClean="0">
                <a:latin typeface="Baskerville Old Face" panose="02020602080505020303" pitchFamily="18" charset="0"/>
              </a:rPr>
              <a:t>19 </a:t>
            </a:r>
            <a:r>
              <a:rPr lang="en-US" sz="2400" dirty="0" smtClean="0">
                <a:latin typeface="Baskerville Old Face" panose="02020602080505020303" pitchFamily="18" charset="0"/>
              </a:rPr>
              <a:t>The righteous person may have many troubles,</a:t>
            </a:r>
            <a:br>
              <a:rPr lang="en-US" sz="2400" dirty="0" smtClean="0">
                <a:latin typeface="Baskerville Old Face" panose="02020602080505020303" pitchFamily="18" charset="0"/>
              </a:rPr>
            </a:br>
            <a:r>
              <a:rPr lang="en-US" sz="2400" dirty="0" smtClean="0">
                <a:latin typeface="Baskerville Old Face" panose="02020602080505020303" pitchFamily="18" charset="0"/>
              </a:rPr>
              <a:t>    but the </a:t>
            </a:r>
            <a:r>
              <a:rPr lang="en-US" sz="2400" cap="small" dirty="0" smtClean="0">
                <a:effectLst/>
                <a:latin typeface="Baskerville Old Face" panose="02020602080505020303" pitchFamily="18" charset="0"/>
              </a:rPr>
              <a:t>Lord</a:t>
            </a:r>
            <a:r>
              <a:rPr lang="en-US" sz="2400" dirty="0" smtClean="0">
                <a:latin typeface="Baskerville Old Face" panose="02020602080505020303" pitchFamily="18" charset="0"/>
              </a:rPr>
              <a:t> delivers him from them all;</a:t>
            </a:r>
          </a:p>
          <a:p>
            <a:endParaRPr lang="en-US" sz="2400" dirty="0">
              <a:solidFill>
                <a:srgbClr val="000000"/>
              </a:solidFill>
              <a:latin typeface="Baskerville Old Face" panose="02020602080505020303" pitchFamily="18" charset="0"/>
            </a:endParaRPr>
          </a:p>
          <a:p>
            <a:pPr algn="r"/>
            <a:r>
              <a:rPr lang="en-US" sz="2400" i="1" dirty="0" smtClean="0">
                <a:solidFill>
                  <a:srgbClr val="000000"/>
                </a:solidFill>
                <a:latin typeface="Baskerville Old Face" panose="02020602080505020303" pitchFamily="18" charset="0"/>
              </a:rPr>
              <a:t>Psalm 34:19 (NIV)</a:t>
            </a:r>
            <a:endParaRPr lang="en-US" i="1" dirty="0">
              <a:solidFill>
                <a:srgbClr val="000000"/>
              </a:solidFill>
              <a:latin typeface="Baskerville Old Face" panose="02020602080505020303" pitchFamily="18" charset="0"/>
            </a:endParaRPr>
          </a:p>
        </p:txBody>
      </p:sp>
    </p:spTree>
    <p:extLst>
      <p:ext uri="{BB962C8B-B14F-4D97-AF65-F5344CB8AC3E}">
        <p14:creationId xmlns:p14="http://schemas.microsoft.com/office/powerpoint/2010/main" val="12430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2.22222E-6 3.7037E-7 L -2.22222E-6 -0.25 " pathEditMode="relative" rAng="0" ptsTypes="AA">
                                      <p:cBhvr>
                                        <p:cTn id="13" dur="1000" fill="hold"/>
                                        <p:tgtEl>
                                          <p:spTgt spid="5"/>
                                        </p:tgtEl>
                                        <p:attrNameLst>
                                          <p:attrName>ppt_x</p:attrName>
                                          <p:attrName>ppt_y</p:attrName>
                                        </p:attrNameLst>
                                      </p:cBhvr>
                                      <p:rCtr x="0" y="-12500"/>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78174" y="2941948"/>
            <a:ext cx="6930737"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What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scripture verse says “of such were some of you”? </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rPr>
              <a:t>5</a:t>
            </a: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3257542" y="2080173"/>
            <a:ext cx="4572000" cy="2677656"/>
          </a:xfrm>
          <a:prstGeom prst="rect">
            <a:avLst/>
          </a:prstGeom>
        </p:spPr>
        <p:txBody>
          <a:bodyPr>
            <a:spAutoFit/>
          </a:bodyPr>
          <a:lstStyle/>
          <a:p>
            <a:r>
              <a:rPr lang="en-US" sz="2400" baseline="30000" dirty="0" smtClean="0">
                <a:latin typeface="Baskerville Old Face" panose="02020602080505020303" pitchFamily="18" charset="0"/>
              </a:rPr>
              <a:t>11 </a:t>
            </a:r>
            <a:r>
              <a:rPr lang="en-US" sz="2400" dirty="0" smtClean="0">
                <a:latin typeface="Baskerville Old Face" panose="02020602080505020303" pitchFamily="18" charset="0"/>
              </a:rPr>
              <a:t>And that is what some of you were. But you were washed, you were sanctified, you were justified in the name of the Lord Jesus Christ and by the Spirit of our God.</a:t>
            </a:r>
          </a:p>
          <a:p>
            <a:endParaRPr lang="en-US" sz="2400" dirty="0">
              <a:solidFill>
                <a:srgbClr val="000000"/>
              </a:solidFill>
              <a:latin typeface="Baskerville Old Face" panose="02020602080505020303" pitchFamily="18" charset="0"/>
            </a:endParaRPr>
          </a:p>
          <a:p>
            <a:pPr algn="r"/>
            <a:r>
              <a:rPr lang="en-US" sz="2400" i="1" dirty="0" smtClean="0">
                <a:solidFill>
                  <a:srgbClr val="000000"/>
                </a:solidFill>
                <a:latin typeface="Baskerville Old Face" panose="02020602080505020303" pitchFamily="18" charset="0"/>
              </a:rPr>
              <a:t>1 Corinthians 6:11 (NIV)</a:t>
            </a:r>
            <a:endParaRPr lang="en-US" i="1" dirty="0">
              <a:solidFill>
                <a:srgbClr val="000000"/>
              </a:solidFill>
              <a:latin typeface="Baskerville Old Face" panose="02020602080505020303" pitchFamily="18" charset="0"/>
            </a:endParaRPr>
          </a:p>
        </p:txBody>
      </p:sp>
    </p:spTree>
    <p:extLst>
      <p:ext uri="{BB962C8B-B14F-4D97-AF65-F5344CB8AC3E}">
        <p14:creationId xmlns:p14="http://schemas.microsoft.com/office/powerpoint/2010/main" val="36373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1" nodeType="clickEffect">
                                  <p:stCondLst>
                                    <p:cond delay="0"/>
                                  </p:stCondLst>
                                  <p:childTnLst>
                                    <p:animMotion origin="layout" path="M 0 3.7037E-7 L 0 -0.25 " pathEditMode="relative" rAng="0" ptsTypes="AA">
                                      <p:cBhvr>
                                        <p:cTn id="10" dur="1000" fill="hold"/>
                                        <p:tgtEl>
                                          <p:spTgt spid="5"/>
                                        </p:tgtEl>
                                        <p:attrNameLst>
                                          <p:attrName>ppt_x</p:attrName>
                                          <p:attrName>ppt_y</p:attrName>
                                        </p:attrNameLst>
                                      </p:cBhvr>
                                      <p:rCtr x="0" y="-12500"/>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09348" y="2941948"/>
            <a:ext cx="6930737" cy="954107"/>
          </a:xfrm>
          <a:prstGeom prst="rect">
            <a:avLst/>
          </a:prstGeom>
        </p:spPr>
        <p:txBody>
          <a:bodyPr wrap="square">
            <a:spAutoFit/>
          </a:bodyPr>
          <a:lstStyle/>
          <a:p>
            <a:pPr marL="228600"/>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got Joseph in the pit;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got him out.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09347" y="2941947"/>
            <a:ext cx="6930737" cy="954107"/>
          </a:xfrm>
          <a:prstGeom prst="rect">
            <a:avLst/>
          </a:prstGeom>
        </p:spPr>
        <p:txBody>
          <a:bodyPr wrap="square">
            <a:spAutoFit/>
          </a:bodyPr>
          <a:lstStyle/>
          <a:p>
            <a:pPr marL="228600"/>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Reuben</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got Joseph in the pit;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Judah</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got him out.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rPr>
              <a:t>6</a:t>
            </a: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26042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09347" y="3157392"/>
            <a:ext cx="6930737" cy="523220"/>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Judah means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09347" y="3157392"/>
            <a:ext cx="6930737" cy="523220"/>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Judah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means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praise</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7.</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3094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2941948"/>
            <a:ext cx="6930737"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I will bless the Lord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His praise shall be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in my mouth” </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3" y="2941948"/>
            <a:ext cx="6930737"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I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will bless the Lord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at all times</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His praise shall be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continually</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in my mouth” </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8.</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8" name="Rectangle 7"/>
          <p:cNvSpPr/>
          <p:nvPr/>
        </p:nvSpPr>
        <p:spPr>
          <a:xfrm>
            <a:off x="3299111" y="2634171"/>
            <a:ext cx="4572000" cy="1569660"/>
          </a:xfrm>
          <a:prstGeom prst="rect">
            <a:avLst/>
          </a:prstGeom>
        </p:spPr>
        <p:txBody>
          <a:bodyPr>
            <a:spAutoFit/>
          </a:bodyPr>
          <a:lstStyle/>
          <a:p>
            <a:r>
              <a:rPr lang="en-US" sz="2400" baseline="30000" dirty="0" smtClean="0">
                <a:latin typeface="Baskerville Old Face" panose="02020602080505020303" pitchFamily="18" charset="0"/>
              </a:rPr>
              <a:t>1 </a:t>
            </a:r>
            <a:r>
              <a:rPr lang="en-US" sz="2400" dirty="0" smtClean="0">
                <a:latin typeface="Baskerville Old Face" panose="02020602080505020303" pitchFamily="18" charset="0"/>
              </a:rPr>
              <a:t>I will extol the </a:t>
            </a:r>
            <a:r>
              <a:rPr lang="en-US" sz="2400" cap="small" dirty="0" smtClean="0">
                <a:effectLst/>
                <a:latin typeface="Baskerville Old Face" panose="02020602080505020303" pitchFamily="18" charset="0"/>
              </a:rPr>
              <a:t>Lord</a:t>
            </a:r>
            <a:r>
              <a:rPr lang="en-US" sz="2400" dirty="0" smtClean="0">
                <a:latin typeface="Baskerville Old Face" panose="02020602080505020303" pitchFamily="18" charset="0"/>
              </a:rPr>
              <a:t> at all times;</a:t>
            </a:r>
            <a:br>
              <a:rPr lang="en-US" sz="2400" dirty="0" smtClean="0">
                <a:latin typeface="Baskerville Old Face" panose="02020602080505020303" pitchFamily="18" charset="0"/>
              </a:rPr>
            </a:br>
            <a:r>
              <a:rPr lang="en-US" sz="2400" dirty="0" smtClean="0">
                <a:latin typeface="Baskerville Old Face" panose="02020602080505020303" pitchFamily="18" charset="0"/>
              </a:rPr>
              <a:t>    his praise will always be on my lips.</a:t>
            </a:r>
            <a:endParaRPr lang="en-US" sz="2400" dirty="0">
              <a:solidFill>
                <a:srgbClr val="000000"/>
              </a:solidFill>
              <a:latin typeface="Baskerville Old Face" panose="02020602080505020303" pitchFamily="18" charset="0"/>
            </a:endParaRPr>
          </a:p>
          <a:p>
            <a:pPr algn="r"/>
            <a:r>
              <a:rPr lang="en-US" sz="2400" i="1" dirty="0" smtClean="0">
                <a:solidFill>
                  <a:srgbClr val="000000"/>
                </a:solidFill>
                <a:latin typeface="Baskerville Old Face" panose="02020602080505020303" pitchFamily="18" charset="0"/>
              </a:rPr>
              <a:t>Psalm 34:1 (NIV)</a:t>
            </a:r>
            <a:endParaRPr lang="en-US" i="1" dirty="0">
              <a:solidFill>
                <a:srgbClr val="000000"/>
              </a:solidFill>
              <a:latin typeface="Baskerville Old Face" panose="02020602080505020303" pitchFamily="18" charset="0"/>
            </a:endParaRPr>
          </a:p>
        </p:txBody>
      </p:sp>
    </p:spTree>
    <p:extLst>
      <p:ext uri="{BB962C8B-B14F-4D97-AF65-F5344CB8AC3E}">
        <p14:creationId xmlns:p14="http://schemas.microsoft.com/office/powerpoint/2010/main" val="5251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3.88889E-6 3.7037E-7 L -3.88889E-6 -0.25 " pathEditMode="relative" rAng="0" ptsTypes="AA">
                                      <p:cBhvr>
                                        <p:cTn id="13" dur="1000" fill="hold"/>
                                        <p:tgtEl>
                                          <p:spTgt spid="5"/>
                                        </p:tgtEl>
                                        <p:attrNameLst>
                                          <p:attrName>ppt_x</p:attrName>
                                          <p:attrName>ppt_y</p:attrName>
                                        </p:attrNameLst>
                                      </p:cBhvr>
                                      <p:rCtr x="0" y="-12500"/>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2941412"/>
            <a:ext cx="6930737"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Job gave God his crazy praise.  Did he have more or less in the end?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3" y="2941412"/>
            <a:ext cx="6930737"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Job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gave God his crazy praise.  Did he have more or less in the end?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More</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rPr>
              <a:t>9</a:t>
            </a: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9123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2941412"/>
            <a:ext cx="6328065"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Put on the garment of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for the spirit of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3" y="2941411"/>
            <a:ext cx="6328066"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Put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on the garment of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praise</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for the spirit of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heaviness</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64446" y="3003504"/>
            <a:ext cx="941284"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10.</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9900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2941412"/>
            <a:ext cx="6328065"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Who was embarrassed because of David’s crazy praise?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3" y="2941412"/>
            <a:ext cx="6328066"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Who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was embarrassed because of David’s crazy praise?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Michael</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64446" y="3003504"/>
            <a:ext cx="941284"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11.</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0455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22642" y="6157070"/>
            <a:ext cx="906018"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37:1, 2</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281865" y="345270"/>
            <a:ext cx="2587568" cy="523220"/>
          </a:xfrm>
          <a:prstGeom prst="rect">
            <a:avLst/>
          </a:prstGeom>
        </p:spPr>
        <p:txBody>
          <a:bodyPr wrap="none">
            <a:spAutoFit/>
          </a:bodyPr>
          <a:lstStyle/>
          <a:p>
            <a:pPr algn="ct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Joseph’s Dreams</a:t>
            </a:r>
            <a:endPar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3046988"/>
          </a:xfrm>
          <a:prstGeom prst="rect">
            <a:avLst/>
          </a:prstGeom>
        </p:spPr>
        <p:txBody>
          <a:bodyPr wrap="square">
            <a:spAutoFit/>
          </a:bodyPr>
          <a:lstStyle/>
          <a:p>
            <a:r>
              <a:rPr lang="en-US" sz="2400" b="1" dirty="0">
                <a:solidFill>
                  <a:srgbClr val="000000"/>
                </a:solidFill>
                <a:latin typeface="Baskerville Old Face" panose="02020602080505020303" pitchFamily="18" charset="0"/>
              </a:rPr>
              <a:t>37</a:t>
            </a:r>
            <a:r>
              <a:rPr lang="en-US" sz="2400" dirty="0">
                <a:solidFill>
                  <a:srgbClr val="000000"/>
                </a:solidFill>
                <a:latin typeface="Baskerville Old Face" panose="02020602080505020303" pitchFamily="18" charset="0"/>
              </a:rPr>
              <a:t> Jacob lived in the land where his father had stayed, the land of Canaan.</a:t>
            </a:r>
          </a:p>
          <a:p>
            <a:endParaRPr lang="en-US" sz="2400" dirty="0">
              <a:solidFill>
                <a:srgbClr val="000000"/>
              </a:solidFill>
              <a:latin typeface="Baskerville Old Face" panose="02020602080505020303" pitchFamily="18" charset="0"/>
            </a:endParaRPr>
          </a:p>
          <a:p>
            <a:r>
              <a:rPr lang="en-US" sz="2400" baseline="30000" dirty="0">
                <a:solidFill>
                  <a:srgbClr val="000000"/>
                </a:solidFill>
                <a:latin typeface="Baskerville Old Face" panose="02020602080505020303" pitchFamily="18" charset="0"/>
              </a:rPr>
              <a:t>2</a:t>
            </a:r>
            <a:r>
              <a:rPr lang="en-US" sz="2400" dirty="0">
                <a:solidFill>
                  <a:srgbClr val="000000"/>
                </a:solidFill>
                <a:latin typeface="Baskerville Old Face" panose="02020602080505020303" pitchFamily="18" charset="0"/>
              </a:rPr>
              <a:t> This is the account of Jacob’s family line.</a:t>
            </a:r>
          </a:p>
          <a:p>
            <a:endParaRPr lang="en-US" sz="2400" dirty="0">
              <a:solidFill>
                <a:srgbClr val="000000"/>
              </a:solidFill>
              <a:latin typeface="Baskerville Old Face" panose="02020602080505020303" pitchFamily="18" charset="0"/>
            </a:endParaRPr>
          </a:p>
          <a:p>
            <a:r>
              <a:rPr lang="en-US" sz="2400" dirty="0">
                <a:solidFill>
                  <a:srgbClr val="000000"/>
                </a:solidFill>
                <a:latin typeface="Baskerville Old Face" panose="02020602080505020303" pitchFamily="18" charset="0"/>
              </a:rPr>
              <a:t>Joseph, a young man of seventeen, was tending the flocks with his brothers, the sons of Bilhah and the sons of </a:t>
            </a:r>
            <a:r>
              <a:rPr lang="en-US" sz="2400" dirty="0" err="1">
                <a:solidFill>
                  <a:srgbClr val="000000"/>
                </a:solidFill>
                <a:latin typeface="Baskerville Old Face" panose="02020602080505020303" pitchFamily="18" charset="0"/>
              </a:rPr>
              <a:t>Zilpah</a:t>
            </a:r>
            <a:r>
              <a:rPr lang="en-US" sz="2400" dirty="0">
                <a:solidFill>
                  <a:srgbClr val="000000"/>
                </a:solidFill>
                <a:latin typeface="Baskerville Old Face" panose="02020602080505020303" pitchFamily="18" charset="0"/>
              </a:rPr>
              <a:t>, his father’s wives, and he brought their father a bad report about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2941412"/>
            <a:ext cx="6328065"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There is a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anointing in you like there was in Joseph.</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3" y="2941412"/>
            <a:ext cx="6328066"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There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is a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palace</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anointing in you like there was in Joseph.</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64446" y="3003504"/>
            <a:ext cx="941284"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12.</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6490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2941412"/>
            <a:ext cx="6712529"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When we fill our pit with praise it will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us out like the large fish did to Jonah.</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4" y="2941411"/>
            <a:ext cx="6712530"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When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we fill our pit with praise it will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spit</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us out like the large fish did to Jonah.</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64446" y="3003504"/>
            <a:ext cx="941284"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13.</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5415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2941412"/>
            <a:ext cx="6234547" cy="954107"/>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Remember,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got Joseph in the pit but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(Judah) got him out.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4" y="2941412"/>
            <a:ext cx="6712530" cy="954107"/>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Remember</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Reuben</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got Joseph in the pit but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praise</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(Judah) got him out.</a:t>
            </a:r>
            <a:endParaRPr lang="en-US" sz="2400" b="1" u="sng"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64446" y="3003504"/>
            <a:ext cx="941284"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14.</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27099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09724" y="1418044"/>
            <a:ext cx="4690707" cy="769441"/>
          </a:xfrm>
          <a:prstGeom prst="rect">
            <a:avLst/>
          </a:prstGeom>
          <a:noFill/>
        </p:spPr>
        <p:txBody>
          <a:bodyPr wrap="none" rtlCol="0">
            <a:spAutoFit/>
          </a:bodyPr>
          <a:lstStyle/>
          <a:p>
            <a:pPr algn="ctr"/>
            <a:r>
              <a:rPr lang="en-US" sz="4400" b="1" dirty="0">
                <a:solidFill>
                  <a:srgbClr val="000000"/>
                </a:solidFill>
                <a:effectLst>
                  <a:outerShdw blurRad="38100" dist="38100" dir="2700000" algn="tl">
                    <a:srgbClr val="000000">
                      <a:alpha val="43137"/>
                    </a:srgbClr>
                  </a:outerShdw>
                </a:effectLst>
                <a:latin typeface="Baskerville Old Face" panose="02020602080505020303" pitchFamily="18" charset="0"/>
              </a:rPr>
              <a:t>Judah means praise!</a:t>
            </a:r>
            <a:endParaRPr lang="en-US" sz="44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10" name="TextBox 9"/>
          <p:cNvSpPr txBox="1"/>
          <p:nvPr/>
        </p:nvSpPr>
        <p:spPr>
          <a:xfrm>
            <a:off x="551833" y="2864594"/>
            <a:ext cx="1148071" cy="1015663"/>
          </a:xfrm>
          <a:prstGeom prst="rect">
            <a:avLst/>
          </a:prstGeom>
          <a:noFill/>
        </p:spPr>
        <p:txBody>
          <a:bodyPr wrap="none" rtlCol="0">
            <a:spAutoFit/>
          </a:bodyPr>
          <a:lstStyle/>
          <a:p>
            <a:pPr algn="ctr"/>
            <a:r>
              <a:rPr lang="en-US" sz="24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sz="24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sz="24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37:1-19</a:t>
            </a:r>
            <a:endParaRPr lang="en-US" sz="24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sz="1200" b="1" i="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NIV</a:t>
            </a:r>
            <a:endParaRPr lang="en-US" sz="1200" b="1" i="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967" y="2510270"/>
            <a:ext cx="3366220" cy="39142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557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22642" y="6157070"/>
            <a:ext cx="906018"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37:3, 4</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281865" y="345270"/>
            <a:ext cx="2587568" cy="523220"/>
          </a:xfrm>
          <a:prstGeom prst="rect">
            <a:avLst/>
          </a:prstGeom>
        </p:spPr>
        <p:txBody>
          <a:bodyPr wrap="none">
            <a:spAutoFit/>
          </a:bodyPr>
          <a:lstStyle/>
          <a:p>
            <a:pPr algn="ct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Joseph’s Dreams</a:t>
            </a:r>
            <a:endPar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1569660"/>
          </a:xfrm>
          <a:prstGeom prst="rect">
            <a:avLst/>
          </a:prstGeom>
        </p:spPr>
        <p:txBody>
          <a:bodyPr wrap="square">
            <a:spAutoFit/>
          </a:bodyPr>
          <a:lstStyle/>
          <a:p>
            <a:r>
              <a:rPr lang="en-US" sz="2400" baseline="30000" dirty="0" smtClean="0">
                <a:latin typeface="Baskerville Old Face" panose="02020602080505020303" pitchFamily="18" charset="0"/>
              </a:rPr>
              <a:t>3 </a:t>
            </a:r>
            <a:r>
              <a:rPr lang="en-US" sz="2400" dirty="0" smtClean="0">
                <a:latin typeface="Baskerville Old Face" panose="02020602080505020303" pitchFamily="18" charset="0"/>
              </a:rPr>
              <a:t>Now Israel loved Joseph more than any of his other sons, because he had been born to him in his old age; and he made an ornate robe for him. </a:t>
            </a:r>
            <a:r>
              <a:rPr lang="en-US" sz="2400" baseline="30000" dirty="0" smtClean="0">
                <a:latin typeface="Baskerville Old Face" panose="02020602080505020303" pitchFamily="18" charset="0"/>
              </a:rPr>
              <a:t>4 </a:t>
            </a:r>
            <a:r>
              <a:rPr lang="en-US" sz="2400" dirty="0" smtClean="0">
                <a:latin typeface="Baskerville Old Face" panose="02020602080505020303" pitchFamily="18" charset="0"/>
              </a:rPr>
              <a:t>When his brothers saw that their father loved him more than any of them, they hated him and could not speak a kind word to him.</a:t>
            </a:r>
            <a:endParaRPr lang="en-US" sz="2400" dirty="0">
              <a:solidFill>
                <a:srgbClr val="000000"/>
              </a:solidFill>
              <a:latin typeface="Baskerville Old Face" panose="02020602080505020303" pitchFamily="18" charset="0"/>
            </a:endParaRPr>
          </a:p>
        </p:txBody>
      </p:sp>
    </p:spTree>
    <p:extLst>
      <p:ext uri="{BB962C8B-B14F-4D97-AF65-F5344CB8AC3E}">
        <p14:creationId xmlns:p14="http://schemas.microsoft.com/office/powerpoint/2010/main" val="387230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22642" y="6157070"/>
            <a:ext cx="906018"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37:5-8</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281865" y="345270"/>
            <a:ext cx="2587568" cy="523220"/>
          </a:xfrm>
          <a:prstGeom prst="rect">
            <a:avLst/>
          </a:prstGeom>
        </p:spPr>
        <p:txBody>
          <a:bodyPr wrap="none">
            <a:spAutoFit/>
          </a:bodyPr>
          <a:lstStyle/>
          <a:p>
            <a:pPr algn="ct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Joseph’s Dreams</a:t>
            </a:r>
            <a:endPar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3416320"/>
          </a:xfrm>
          <a:prstGeom prst="rect">
            <a:avLst/>
          </a:prstGeom>
        </p:spPr>
        <p:txBody>
          <a:bodyPr wrap="square">
            <a:spAutoFit/>
          </a:bodyPr>
          <a:lstStyle/>
          <a:p>
            <a:r>
              <a:rPr lang="en-US" sz="2400" baseline="30000" dirty="0" smtClean="0">
                <a:latin typeface="Baskerville Old Face" panose="02020602080505020303" pitchFamily="18" charset="0"/>
              </a:rPr>
              <a:t>5 </a:t>
            </a:r>
            <a:r>
              <a:rPr lang="en-US" sz="2400" dirty="0" smtClean="0">
                <a:latin typeface="Baskerville Old Face" panose="02020602080505020303" pitchFamily="18" charset="0"/>
              </a:rPr>
              <a:t>Joseph had a dream, and when he told it to his brothers, they hated him all the more. </a:t>
            </a:r>
            <a:r>
              <a:rPr lang="en-US" sz="2400" baseline="30000" dirty="0" smtClean="0">
                <a:latin typeface="Baskerville Old Face" panose="02020602080505020303" pitchFamily="18" charset="0"/>
              </a:rPr>
              <a:t>6 </a:t>
            </a:r>
            <a:r>
              <a:rPr lang="en-US" sz="2400" dirty="0" smtClean="0">
                <a:latin typeface="Baskerville Old Face" panose="02020602080505020303" pitchFamily="18" charset="0"/>
              </a:rPr>
              <a:t>He said to them, “Listen to this dream I had: </a:t>
            </a:r>
            <a:r>
              <a:rPr lang="en-US" sz="2400" baseline="30000" dirty="0" smtClean="0">
                <a:latin typeface="Baskerville Old Face" panose="02020602080505020303" pitchFamily="18" charset="0"/>
              </a:rPr>
              <a:t>7 </a:t>
            </a:r>
            <a:r>
              <a:rPr lang="en-US" sz="2400" dirty="0" smtClean="0">
                <a:latin typeface="Baskerville Old Face" panose="02020602080505020303" pitchFamily="18" charset="0"/>
              </a:rPr>
              <a:t>We were binding sheaves of grain out in the field when suddenly my sheaf rose and stood upright, while your sheaves gathered around mine and bowed down to it.”</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8 </a:t>
            </a:r>
            <a:r>
              <a:rPr lang="en-US" sz="2400" dirty="0" smtClean="0">
                <a:latin typeface="Baskerville Old Face" panose="02020602080505020303" pitchFamily="18" charset="0"/>
              </a:rPr>
              <a:t>His brothers said to him, “Do you intend to reign over us? Will you actually rule us?” And they hated him all the more because of his dream and what he had said.</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58739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22642" y="6157070"/>
            <a:ext cx="906018"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37:9-11</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281865" y="345270"/>
            <a:ext cx="2587568" cy="523220"/>
          </a:xfrm>
          <a:prstGeom prst="rect">
            <a:avLst/>
          </a:prstGeom>
        </p:spPr>
        <p:txBody>
          <a:bodyPr wrap="none">
            <a:spAutoFit/>
          </a:bodyPr>
          <a:lstStyle/>
          <a:p>
            <a:pPr algn="ct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Joseph’s Dreams</a:t>
            </a:r>
            <a:endPar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3416320"/>
          </a:xfrm>
          <a:prstGeom prst="rect">
            <a:avLst/>
          </a:prstGeom>
        </p:spPr>
        <p:txBody>
          <a:bodyPr wrap="square">
            <a:spAutoFit/>
          </a:bodyPr>
          <a:lstStyle/>
          <a:p>
            <a:r>
              <a:rPr lang="en-US" sz="2400" baseline="30000" dirty="0" smtClean="0">
                <a:latin typeface="Baskerville Old Face" panose="02020602080505020303" pitchFamily="18" charset="0"/>
              </a:rPr>
              <a:t>9 </a:t>
            </a:r>
            <a:r>
              <a:rPr lang="en-US" sz="2400" dirty="0" smtClean="0">
                <a:latin typeface="Baskerville Old Face" panose="02020602080505020303" pitchFamily="18" charset="0"/>
              </a:rPr>
              <a:t>Then he had another dream, and he told it to his brothers. “Listen,” he said, “I had another dream, and this time the sun and moon and eleven stars were bowing down to me.”</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10 </a:t>
            </a:r>
            <a:r>
              <a:rPr lang="en-US" sz="2400" dirty="0" smtClean="0">
                <a:latin typeface="Baskerville Old Face" panose="02020602080505020303" pitchFamily="18" charset="0"/>
              </a:rPr>
              <a:t>When he told his father as well as his brothers, his father rebuked him and said, “What is this dream you had? Will your mother and I and your brothers actually come and bow down to the ground before you?” </a:t>
            </a:r>
            <a:r>
              <a:rPr lang="en-US" sz="2400" baseline="30000" dirty="0" smtClean="0">
                <a:latin typeface="Baskerville Old Face" panose="02020602080505020303" pitchFamily="18" charset="0"/>
              </a:rPr>
              <a:t>11 </a:t>
            </a:r>
            <a:r>
              <a:rPr lang="en-US" sz="2400" dirty="0" smtClean="0">
                <a:latin typeface="Baskerville Old Face" panose="02020602080505020303" pitchFamily="18" charset="0"/>
              </a:rPr>
              <a:t>His brothers were jealous of him, but his father kept the matter in mind.</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63673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57721" y="6157070"/>
            <a:ext cx="1035861"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37:12, 13</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452313" y="345270"/>
            <a:ext cx="4246676" cy="523220"/>
          </a:xfrm>
          <a:prstGeom prst="rect">
            <a:avLst/>
          </a:prstGeom>
        </p:spPr>
        <p:txBody>
          <a:bodyPr wrap="none">
            <a:spAutoFit/>
          </a:bodyPr>
          <a:lstStyle/>
          <a:p>
            <a:pPr algn="ct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 Sold by His Brothers</a:t>
            </a:r>
            <a:endPar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2308324"/>
          </a:xfrm>
          <a:prstGeom prst="rect">
            <a:avLst/>
          </a:prstGeom>
        </p:spPr>
        <p:txBody>
          <a:bodyPr wrap="square">
            <a:spAutoFit/>
          </a:bodyPr>
          <a:lstStyle/>
          <a:p>
            <a:r>
              <a:rPr lang="en-US" sz="2400" baseline="30000" dirty="0" smtClean="0">
                <a:latin typeface="Baskerville Old Face" panose="02020602080505020303" pitchFamily="18" charset="0"/>
              </a:rPr>
              <a:t>12 </a:t>
            </a:r>
            <a:r>
              <a:rPr lang="en-US" sz="2400" dirty="0" smtClean="0">
                <a:latin typeface="Baskerville Old Face" panose="02020602080505020303" pitchFamily="18" charset="0"/>
              </a:rPr>
              <a:t>Now his brothers had gone to graze their father’s flocks near </a:t>
            </a:r>
            <a:r>
              <a:rPr lang="en-US" sz="2400" dirty="0" err="1" smtClean="0">
                <a:latin typeface="Baskerville Old Face" panose="02020602080505020303" pitchFamily="18" charset="0"/>
              </a:rPr>
              <a:t>Shechem</a:t>
            </a:r>
            <a:r>
              <a:rPr lang="en-US" sz="2400" dirty="0" smtClean="0">
                <a:latin typeface="Baskerville Old Face" panose="02020602080505020303" pitchFamily="18" charset="0"/>
              </a:rPr>
              <a:t>, </a:t>
            </a:r>
            <a:r>
              <a:rPr lang="en-US" sz="2400" baseline="30000" dirty="0" smtClean="0">
                <a:latin typeface="Baskerville Old Face" panose="02020602080505020303" pitchFamily="18" charset="0"/>
              </a:rPr>
              <a:t>13 </a:t>
            </a:r>
            <a:r>
              <a:rPr lang="en-US" sz="2400" dirty="0" smtClean="0">
                <a:latin typeface="Baskerville Old Face" panose="02020602080505020303" pitchFamily="18" charset="0"/>
              </a:rPr>
              <a:t>and Israel said to Joseph, “As you know, your brothers are grazing the flocks near </a:t>
            </a:r>
            <a:r>
              <a:rPr lang="en-US" sz="2400" dirty="0" err="1" smtClean="0">
                <a:latin typeface="Baskerville Old Face" panose="02020602080505020303" pitchFamily="18" charset="0"/>
              </a:rPr>
              <a:t>Shechem</a:t>
            </a:r>
            <a:r>
              <a:rPr lang="en-US" sz="2400" dirty="0" smtClean="0">
                <a:latin typeface="Baskerville Old Face" panose="02020602080505020303" pitchFamily="18" charset="0"/>
              </a:rPr>
              <a:t>. Come, I am going to send you to them.”</a:t>
            </a:r>
          </a:p>
          <a:p>
            <a:endParaRPr lang="en-US" sz="2400" dirty="0" smtClean="0">
              <a:latin typeface="Baskerville Old Face" panose="02020602080505020303" pitchFamily="18" charset="0"/>
            </a:endParaRPr>
          </a:p>
          <a:p>
            <a:r>
              <a:rPr lang="en-US" sz="2400" dirty="0" smtClean="0">
                <a:latin typeface="Baskerville Old Face" panose="02020602080505020303" pitchFamily="18" charset="0"/>
              </a:rPr>
              <a:t>“Very well,” he replied.</a:t>
            </a:r>
          </a:p>
        </p:txBody>
      </p:sp>
    </p:spTree>
    <p:extLst>
      <p:ext uri="{BB962C8B-B14F-4D97-AF65-F5344CB8AC3E}">
        <p14:creationId xmlns:p14="http://schemas.microsoft.com/office/powerpoint/2010/main" val="80628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84972" y="6157070"/>
            <a:ext cx="981359"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37:14-16</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452313" y="345270"/>
            <a:ext cx="4246676" cy="523220"/>
          </a:xfrm>
          <a:prstGeom prst="rect">
            <a:avLst/>
          </a:prstGeom>
        </p:spPr>
        <p:txBody>
          <a:bodyPr wrap="none">
            <a:spAutoFit/>
          </a:bodyPr>
          <a:lstStyle/>
          <a:p>
            <a:pPr algn="ct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 Sold by His Brothers</a:t>
            </a:r>
            <a:endPar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3416320"/>
          </a:xfrm>
          <a:prstGeom prst="rect">
            <a:avLst/>
          </a:prstGeom>
        </p:spPr>
        <p:txBody>
          <a:bodyPr wrap="square">
            <a:spAutoFit/>
          </a:bodyPr>
          <a:lstStyle/>
          <a:p>
            <a:r>
              <a:rPr lang="en-US" sz="2400" baseline="30000" dirty="0" smtClean="0">
                <a:latin typeface="Baskerville Old Face" panose="02020602080505020303" pitchFamily="18" charset="0"/>
              </a:rPr>
              <a:t>14 </a:t>
            </a:r>
            <a:r>
              <a:rPr lang="en-US" sz="2400" dirty="0" smtClean="0">
                <a:latin typeface="Baskerville Old Face" panose="02020602080505020303" pitchFamily="18" charset="0"/>
              </a:rPr>
              <a:t>So he said to him, “Go and see if all is well with your brothers and with the flocks, and bring word back to me.” Then he sent him off from the Valley of Hebron.</a:t>
            </a:r>
          </a:p>
          <a:p>
            <a:endParaRPr lang="en-US" sz="2400" dirty="0" smtClean="0">
              <a:latin typeface="Baskerville Old Face" panose="02020602080505020303" pitchFamily="18" charset="0"/>
            </a:endParaRPr>
          </a:p>
          <a:p>
            <a:r>
              <a:rPr lang="en-US" sz="2400" dirty="0" smtClean="0">
                <a:latin typeface="Baskerville Old Face" panose="02020602080505020303" pitchFamily="18" charset="0"/>
              </a:rPr>
              <a:t>When Joseph arrived at </a:t>
            </a:r>
            <a:r>
              <a:rPr lang="en-US" sz="2400" dirty="0" err="1" smtClean="0">
                <a:latin typeface="Baskerville Old Face" panose="02020602080505020303" pitchFamily="18" charset="0"/>
              </a:rPr>
              <a:t>Shechem</a:t>
            </a:r>
            <a:r>
              <a:rPr lang="en-US" sz="2400" dirty="0" smtClean="0">
                <a:latin typeface="Baskerville Old Face" panose="02020602080505020303" pitchFamily="18" charset="0"/>
              </a:rPr>
              <a:t>, </a:t>
            </a:r>
            <a:r>
              <a:rPr lang="en-US" sz="2400" baseline="30000" dirty="0" smtClean="0">
                <a:latin typeface="Baskerville Old Face" panose="02020602080505020303" pitchFamily="18" charset="0"/>
              </a:rPr>
              <a:t>15 </a:t>
            </a:r>
            <a:r>
              <a:rPr lang="en-US" sz="2400" dirty="0" smtClean="0">
                <a:latin typeface="Baskerville Old Face" panose="02020602080505020303" pitchFamily="18" charset="0"/>
              </a:rPr>
              <a:t>a man found him wandering around in the fields and asked him, “What are you looking for?”</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16 </a:t>
            </a:r>
            <a:r>
              <a:rPr lang="en-US" sz="2400" dirty="0" smtClean="0">
                <a:latin typeface="Baskerville Old Face" panose="02020602080505020303" pitchFamily="18" charset="0"/>
              </a:rPr>
              <a:t>He replied, “I’m looking for my brothers. Can you tell me where they are grazing their flocks?”</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3914503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84972" y="6157070"/>
            <a:ext cx="981359"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Genesis</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37:17-19</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452313" y="345270"/>
            <a:ext cx="4246676" cy="523220"/>
          </a:xfrm>
          <a:prstGeom prst="rect">
            <a:avLst/>
          </a:prstGeom>
        </p:spPr>
        <p:txBody>
          <a:bodyPr wrap="none">
            <a:spAutoFit/>
          </a:bodyPr>
          <a:lstStyle/>
          <a:p>
            <a:pPr algn="ct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 Sold by His Brothers</a:t>
            </a:r>
            <a:endPar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3046988"/>
          </a:xfrm>
          <a:prstGeom prst="rect">
            <a:avLst/>
          </a:prstGeom>
        </p:spPr>
        <p:txBody>
          <a:bodyPr wrap="square">
            <a:spAutoFit/>
          </a:bodyPr>
          <a:lstStyle/>
          <a:p>
            <a:r>
              <a:rPr lang="en-US" sz="2400" baseline="30000" dirty="0" smtClean="0">
                <a:latin typeface="Baskerville Old Face" panose="02020602080505020303" pitchFamily="18" charset="0"/>
              </a:rPr>
              <a:t>17 </a:t>
            </a:r>
            <a:r>
              <a:rPr lang="en-US" sz="2400" dirty="0" smtClean="0">
                <a:latin typeface="Baskerville Old Face" panose="02020602080505020303" pitchFamily="18" charset="0"/>
              </a:rPr>
              <a:t>“They have moved on from here,” the man answered. “I heard them say, ‘Let’s go to Dothan.’”</a:t>
            </a:r>
          </a:p>
          <a:p>
            <a:endParaRPr lang="en-US" sz="2400" dirty="0" smtClean="0">
              <a:latin typeface="Baskerville Old Face" panose="02020602080505020303" pitchFamily="18" charset="0"/>
            </a:endParaRPr>
          </a:p>
          <a:p>
            <a:r>
              <a:rPr lang="en-US" sz="2400" dirty="0" smtClean="0">
                <a:latin typeface="Baskerville Old Face" panose="02020602080505020303" pitchFamily="18" charset="0"/>
              </a:rPr>
              <a:t>So Joseph went after his brothers and found them near Dothan. </a:t>
            </a:r>
            <a:r>
              <a:rPr lang="en-US" sz="2400" baseline="30000" dirty="0" smtClean="0">
                <a:latin typeface="Baskerville Old Face" panose="02020602080505020303" pitchFamily="18" charset="0"/>
              </a:rPr>
              <a:t>18 </a:t>
            </a:r>
            <a:r>
              <a:rPr lang="en-US" sz="2400" dirty="0" smtClean="0">
                <a:latin typeface="Baskerville Old Face" panose="02020602080505020303" pitchFamily="18" charset="0"/>
              </a:rPr>
              <a:t>But they saw him in the distance, and before he reached them, they plotted to kill him.</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19 </a:t>
            </a:r>
            <a:r>
              <a:rPr lang="en-US" sz="2400" dirty="0" smtClean="0">
                <a:latin typeface="Baskerville Old Face" panose="02020602080505020303" pitchFamily="18" charset="0"/>
              </a:rPr>
              <a:t>“Here comes that dreamer!” they said to each other. </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83255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09350" y="3157392"/>
            <a:ext cx="6930737" cy="523220"/>
          </a:xfrm>
          <a:prstGeom prst="rect">
            <a:avLst/>
          </a:prstGeom>
        </p:spPr>
        <p:txBody>
          <a:bodyPr wrap="square">
            <a:spAutoFit/>
          </a:bodyPr>
          <a:lstStyle/>
          <a:p>
            <a:pPr marL="228600"/>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Joseph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was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and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 </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by God.</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09351" y="3157392"/>
            <a:ext cx="6930737" cy="523220"/>
          </a:xfrm>
          <a:prstGeom prst="rect">
            <a:avLst/>
          </a:prstGeom>
        </p:spPr>
        <p:txBody>
          <a:bodyPr wrap="square">
            <a:spAutoFit/>
          </a:bodyPr>
          <a:lstStyle/>
          <a:p>
            <a:pPr marL="228600"/>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Joseph was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anointed</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and </a:t>
            </a:r>
            <a:r>
              <a:rPr lang="en-US" sz="28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appointed</a:t>
            </a:r>
            <a:r>
              <a:rPr lang="en-US" sz="2800" b="1" dirty="0">
                <a:solidFill>
                  <a:srgbClr val="000000"/>
                </a:solidFill>
                <a:effectLst>
                  <a:outerShdw blurRad="38100" dist="38100" dir="2700000" algn="tl">
                    <a:srgbClr val="000000">
                      <a:alpha val="43137"/>
                    </a:srgbClr>
                  </a:outerShdw>
                </a:effectLst>
                <a:latin typeface="Baskerville Old Face" panose="02020602080505020303" pitchFamily="18" charset="0"/>
              </a:rPr>
              <a:t> by God.</a:t>
            </a:r>
            <a:endParaRPr lang="en-US" sz="2400" b="1" dirty="0">
              <a:solidFill>
                <a:srgbClr val="0000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rPr>
              <a:t>1.</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6068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498</Words>
  <Application>Microsoft Office PowerPoint</Application>
  <PresentationFormat>On-screen Show (4:3)</PresentationFormat>
  <Paragraphs>107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Baskerville Old Face</vt:lpstr>
      <vt:lpstr>Calibri</vt:lpstr>
      <vt:lpstr>Times New Roman</vt:lpstr>
      <vt:lpstr>ヒラギノ角ゴ Pro W3</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dcterms:created xsi:type="dcterms:W3CDTF">2014-12-06T18:46:24Z</dcterms:created>
  <dcterms:modified xsi:type="dcterms:W3CDTF">2014-12-06T20:07:21Z</dcterms:modified>
</cp:coreProperties>
</file>